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8" r:id="rId2"/>
  </p:sldMasterIdLst>
  <p:notesMasterIdLst>
    <p:notesMasterId r:id="rId27"/>
  </p:notesMasterIdLst>
  <p:handoutMasterIdLst>
    <p:handoutMasterId r:id="rId28"/>
  </p:handoutMasterIdLst>
  <p:sldIdLst>
    <p:sldId id="257" r:id="rId3"/>
    <p:sldId id="259" r:id="rId4"/>
    <p:sldId id="260" r:id="rId5"/>
    <p:sldId id="268" r:id="rId6"/>
    <p:sldId id="269" r:id="rId7"/>
    <p:sldId id="266" r:id="rId8"/>
    <p:sldId id="270" r:id="rId9"/>
    <p:sldId id="288" r:id="rId10"/>
    <p:sldId id="263" r:id="rId11"/>
    <p:sldId id="265" r:id="rId12"/>
    <p:sldId id="271" r:id="rId13"/>
    <p:sldId id="285" r:id="rId14"/>
    <p:sldId id="281" r:id="rId15"/>
    <p:sldId id="274" r:id="rId16"/>
    <p:sldId id="289" r:id="rId17"/>
    <p:sldId id="282" r:id="rId18"/>
    <p:sldId id="283" r:id="rId19"/>
    <p:sldId id="264" r:id="rId20"/>
    <p:sldId id="291" r:id="rId21"/>
    <p:sldId id="277" r:id="rId22"/>
    <p:sldId id="290" r:id="rId23"/>
    <p:sldId id="292" r:id="rId24"/>
    <p:sldId id="286" r:id="rId25"/>
    <p:sldId id="287"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99CCFF"/>
    <a:srgbClr val="BCC9FE"/>
    <a:srgbClr val="CCD4EE"/>
    <a:srgbClr val="F5EF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75336" autoAdjust="0"/>
  </p:normalViewPr>
  <p:slideViewPr>
    <p:cSldViewPr snapToGrid="0">
      <p:cViewPr varScale="1">
        <p:scale>
          <a:sx n="86" d="100"/>
          <a:sy n="86" d="100"/>
        </p:scale>
        <p:origin x="654" y="54"/>
      </p:cViewPr>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Desktop\HMU\1.registers\CANCER%20REGISTRY\1.%20&#928;&#913;&#929;&#927;&#935;&#919;%20&#931;&#932;&#913;&#932;&#921;&#931;&#932;&#921;&#922;&#937;&#925;\4.%20Period%201998-2015\&#928;&#949;&#961;&#953;&#963;&#964;&#945;&#964;&#953;&#954;&#940;%20&#954;&#945;&#961;&#954;&#943;&#957;&#959;&#965;%201998-2015.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HMU\1.registers\CANCER%20REGISTRY\1.%20&#928;&#913;&#929;&#927;&#935;&#919;%20&#931;&#932;&#913;&#932;&#921;&#931;&#932;&#921;&#922;&#937;&#925;\4.%20Period%201998-2015\&#928;&#949;&#961;&#953;&#963;&#964;&#945;&#964;&#953;&#954;&#940;%20&#954;&#945;&#961;&#954;&#943;&#957;&#959;&#965;%201998-2015.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r>
              <a:rPr lang="el-GR" sz="1600" b="1" i="0" baseline="0" dirty="0" smtClean="0">
                <a:effectLst/>
              </a:rPr>
              <a:t>Αριθμός </a:t>
            </a:r>
            <a:r>
              <a:rPr lang="el-GR" sz="1600" b="1" i="0" baseline="0" dirty="0">
                <a:effectLst/>
              </a:rPr>
              <a:t>περιστατικών καρκίνου, ανά φύλο και έτος 1998-20</a:t>
            </a:r>
            <a:r>
              <a:rPr lang="en-GB" sz="1600" b="1" i="0" baseline="0" dirty="0">
                <a:effectLst/>
              </a:rPr>
              <a:t>15</a:t>
            </a:r>
            <a:r>
              <a:rPr lang="el-GR" sz="1200" b="1" i="0" baseline="0" dirty="0">
                <a:effectLst/>
              </a:rPr>
              <a:t>*</a:t>
            </a:r>
            <a:endParaRPr lang="en-US" sz="12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200" b="1" i="0" u="none" strike="noStrike" kern="1200" baseline="0">
                <a:solidFill>
                  <a:sysClr val="windowText" lastClr="000000"/>
                </a:solidFill>
                <a:latin typeface="+mn-lt"/>
                <a:ea typeface="+mn-ea"/>
                <a:cs typeface="+mn-cs"/>
              </a:defRPr>
            </a:pPr>
            <a:endParaRPr lang="en-US" sz="1200" dirty="0"/>
          </a:p>
        </c:rich>
      </c:tx>
      <c:layout>
        <c:manualLayout>
          <c:xMode val="edge"/>
          <c:yMode val="edge"/>
          <c:x val="0.14562773403324583"/>
          <c:y val="2.3148148148148147E-2"/>
        </c:manualLayout>
      </c:layout>
      <c:overlay val="0"/>
    </c:title>
    <c:autoTitleDeleted val="0"/>
    <c:plotArea>
      <c:layout>
        <c:manualLayout>
          <c:layoutTarget val="inner"/>
          <c:xMode val="edge"/>
          <c:yMode val="edge"/>
          <c:x val="9.7843803418803416E-2"/>
          <c:y val="0.17970729166666666"/>
          <c:w val="0.79360918803418812"/>
          <c:h val="0.55434201388888893"/>
        </c:manualLayout>
      </c:layout>
      <c:lineChart>
        <c:grouping val="standard"/>
        <c:varyColors val="0"/>
        <c:ser>
          <c:idx val="0"/>
          <c:order val="0"/>
          <c:tx>
            <c:strRef>
              <c:f>'T1'!$B$6</c:f>
              <c:strCache>
                <c:ptCount val="1"/>
                <c:pt idx="0">
                  <c:v>Άνδρες</c:v>
                </c:pt>
              </c:strCache>
            </c:strRef>
          </c:tx>
          <c:spPr>
            <a:ln w="38100"/>
          </c:spPr>
          <c:marker>
            <c:symbol val="square"/>
            <c:size val="5"/>
            <c:spPr>
              <a:ln w="38100"/>
            </c:spPr>
          </c:marker>
          <c:cat>
            <c:strRef>
              <c:f>'T1'!$A$7:$A$24</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strCache>
            </c:strRef>
          </c:cat>
          <c:val>
            <c:numRef>
              <c:f>'T1'!$B$7:$B$24</c:f>
              <c:numCache>
                <c:formatCode>General</c:formatCode>
                <c:ptCount val="18"/>
                <c:pt idx="0">
                  <c:v>774</c:v>
                </c:pt>
                <c:pt idx="1">
                  <c:v>806</c:v>
                </c:pt>
                <c:pt idx="2">
                  <c:v>935</c:v>
                </c:pt>
                <c:pt idx="3">
                  <c:v>988</c:v>
                </c:pt>
                <c:pt idx="4">
                  <c:v>1079</c:v>
                </c:pt>
                <c:pt idx="5">
                  <c:v>1121</c:v>
                </c:pt>
                <c:pt idx="6">
                  <c:v>1267</c:v>
                </c:pt>
                <c:pt idx="7">
                  <c:v>1278</c:v>
                </c:pt>
                <c:pt idx="8">
                  <c:v>1319</c:v>
                </c:pt>
                <c:pt idx="9">
                  <c:v>1404</c:v>
                </c:pt>
                <c:pt idx="10">
                  <c:v>1532</c:v>
                </c:pt>
                <c:pt idx="11">
                  <c:v>1568</c:v>
                </c:pt>
                <c:pt idx="12">
                  <c:v>1630</c:v>
                </c:pt>
                <c:pt idx="13">
                  <c:v>1708</c:v>
                </c:pt>
                <c:pt idx="14">
                  <c:v>1725</c:v>
                </c:pt>
                <c:pt idx="15">
                  <c:v>1780</c:v>
                </c:pt>
                <c:pt idx="16">
                  <c:v>1813</c:v>
                </c:pt>
                <c:pt idx="17">
                  <c:v>1828</c:v>
                </c:pt>
              </c:numCache>
            </c:numRef>
          </c:val>
          <c:smooth val="0"/>
        </c:ser>
        <c:ser>
          <c:idx val="1"/>
          <c:order val="1"/>
          <c:tx>
            <c:strRef>
              <c:f>'T1'!$C$6</c:f>
              <c:strCache>
                <c:ptCount val="1"/>
                <c:pt idx="0">
                  <c:v>Γυναίκες</c:v>
                </c:pt>
              </c:strCache>
            </c:strRef>
          </c:tx>
          <c:spPr>
            <a:ln w="38100"/>
          </c:spPr>
          <c:marker>
            <c:symbol val="square"/>
            <c:size val="5"/>
            <c:spPr>
              <a:solidFill>
                <a:srgbClr val="C00000">
                  <a:alpha val="55000"/>
                </a:srgbClr>
              </a:solidFill>
              <a:ln w="38100">
                <a:solidFill>
                  <a:srgbClr val="C00000"/>
                </a:solidFill>
              </a:ln>
            </c:spPr>
          </c:marker>
          <c:cat>
            <c:strRef>
              <c:f>'T1'!$A$7:$A$24</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strCache>
            </c:strRef>
          </c:cat>
          <c:val>
            <c:numRef>
              <c:f>'T1'!$C$7:$C$24</c:f>
              <c:numCache>
                <c:formatCode>General</c:formatCode>
                <c:ptCount val="18"/>
                <c:pt idx="0">
                  <c:v>832</c:v>
                </c:pt>
                <c:pt idx="1">
                  <c:v>815</c:v>
                </c:pt>
                <c:pt idx="2">
                  <c:v>833</c:v>
                </c:pt>
                <c:pt idx="3">
                  <c:v>930</c:v>
                </c:pt>
                <c:pt idx="4">
                  <c:v>984</c:v>
                </c:pt>
                <c:pt idx="5">
                  <c:v>1048</c:v>
                </c:pt>
                <c:pt idx="6">
                  <c:v>1130</c:v>
                </c:pt>
                <c:pt idx="7">
                  <c:v>1150</c:v>
                </c:pt>
                <c:pt idx="8">
                  <c:v>1167</c:v>
                </c:pt>
                <c:pt idx="9">
                  <c:v>1369</c:v>
                </c:pt>
                <c:pt idx="10">
                  <c:v>1443</c:v>
                </c:pt>
                <c:pt idx="11">
                  <c:v>1387</c:v>
                </c:pt>
                <c:pt idx="12">
                  <c:v>1485</c:v>
                </c:pt>
                <c:pt idx="13">
                  <c:v>1625</c:v>
                </c:pt>
                <c:pt idx="14">
                  <c:v>1549</c:v>
                </c:pt>
                <c:pt idx="15">
                  <c:v>1581</c:v>
                </c:pt>
                <c:pt idx="16">
                  <c:v>1674</c:v>
                </c:pt>
                <c:pt idx="17">
                  <c:v>1751</c:v>
                </c:pt>
              </c:numCache>
            </c:numRef>
          </c:val>
          <c:smooth val="0"/>
        </c:ser>
        <c:dLbls>
          <c:showLegendKey val="0"/>
          <c:showVal val="0"/>
          <c:showCatName val="0"/>
          <c:showSerName val="0"/>
          <c:showPercent val="0"/>
          <c:showBubbleSize val="0"/>
        </c:dLbls>
        <c:marker val="1"/>
        <c:smooth val="0"/>
        <c:axId val="303957000"/>
        <c:axId val="303960136"/>
      </c:lineChart>
      <c:catAx>
        <c:axId val="303957000"/>
        <c:scaling>
          <c:orientation val="minMax"/>
        </c:scaling>
        <c:delete val="0"/>
        <c:axPos val="b"/>
        <c:numFmt formatCode="General" sourceLinked="1"/>
        <c:majorTickMark val="out"/>
        <c:minorTickMark val="none"/>
        <c:tickLblPos val="nextTo"/>
        <c:txPr>
          <a:bodyPr rot="-3000000"/>
          <a:lstStyle/>
          <a:p>
            <a:pPr>
              <a:defRPr sz="1400" b="1"/>
            </a:pPr>
            <a:endParaRPr lang="en-US"/>
          </a:p>
        </c:txPr>
        <c:crossAx val="303960136"/>
        <c:crosses val="autoZero"/>
        <c:auto val="1"/>
        <c:lblAlgn val="ctr"/>
        <c:lblOffset val="100"/>
        <c:tickLblSkip val="1"/>
        <c:noMultiLvlLbl val="0"/>
      </c:catAx>
      <c:valAx>
        <c:axId val="303960136"/>
        <c:scaling>
          <c:orientation val="minMax"/>
        </c:scaling>
        <c:delete val="0"/>
        <c:axPos val="l"/>
        <c:majorGridlines>
          <c:spPr>
            <a:ln>
              <a:solidFill>
                <a:schemeClr val="bg1">
                  <a:lumMod val="95000"/>
                </a:schemeClr>
              </a:solidFill>
            </a:ln>
          </c:spPr>
        </c:majorGridlines>
        <c:numFmt formatCode="General" sourceLinked="1"/>
        <c:majorTickMark val="out"/>
        <c:minorTickMark val="none"/>
        <c:tickLblPos val="nextTo"/>
        <c:txPr>
          <a:bodyPr/>
          <a:lstStyle/>
          <a:p>
            <a:pPr>
              <a:defRPr sz="1400"/>
            </a:pPr>
            <a:endParaRPr lang="en-US"/>
          </a:p>
        </c:txPr>
        <c:crossAx val="303957000"/>
        <c:crosses val="autoZero"/>
        <c:crossBetween val="between"/>
      </c:valAx>
    </c:plotArea>
    <c:legend>
      <c:legendPos val="b"/>
      <c:layout/>
      <c:overlay val="0"/>
      <c:txPr>
        <a:bodyPr/>
        <a:lstStyle/>
        <a:p>
          <a:pPr>
            <a:defRPr sz="1600" b="1"/>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dirty="0" smtClean="0"/>
              <a:t>Διαχρονική </a:t>
            </a:r>
            <a:r>
              <a:rPr lang="el-GR" dirty="0"/>
              <a:t>τάση των κατά ηλικία σταθμισμένων στον παγκόσμιο πληθυσμό, 1998-2015*</a:t>
            </a:r>
            <a:endParaRPr lang="en-US" dirty="0"/>
          </a:p>
        </c:rich>
      </c:tx>
      <c:layout/>
      <c:overlay val="0"/>
    </c:title>
    <c:autoTitleDeleted val="0"/>
    <c:plotArea>
      <c:layout/>
      <c:lineChart>
        <c:grouping val="standard"/>
        <c:varyColors val="0"/>
        <c:ser>
          <c:idx val="0"/>
          <c:order val="0"/>
          <c:tx>
            <c:strRef>
              <c:f>'T1'!$I$6</c:f>
              <c:strCache>
                <c:ptCount val="1"/>
                <c:pt idx="0">
                  <c:v>Άνδρες</c:v>
                </c:pt>
              </c:strCache>
            </c:strRef>
          </c:tx>
          <c:spPr>
            <a:ln w="28575"/>
          </c:spPr>
          <c:marker>
            <c:symbol val="square"/>
            <c:size val="5"/>
            <c:spPr>
              <a:ln w="28575"/>
            </c:spPr>
          </c:marker>
          <c:cat>
            <c:strRef>
              <c:f>'T1'!$H$7:$H$24</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strCache>
            </c:strRef>
          </c:cat>
          <c:val>
            <c:numRef>
              <c:f>'T1'!$I$7:$I$24</c:f>
              <c:numCache>
                <c:formatCode>0.0</c:formatCode>
                <c:ptCount val="18"/>
                <c:pt idx="0">
                  <c:v>177.2170356886416</c:v>
                </c:pt>
                <c:pt idx="1">
                  <c:v>180.10718514037623</c:v>
                </c:pt>
                <c:pt idx="2">
                  <c:v>205.58719186460681</c:v>
                </c:pt>
                <c:pt idx="3">
                  <c:v>209.07688466890417</c:v>
                </c:pt>
                <c:pt idx="4">
                  <c:v>221.80533880555126</c:v>
                </c:pt>
                <c:pt idx="5">
                  <c:v>224.5712588362488</c:v>
                </c:pt>
                <c:pt idx="6">
                  <c:v>245.83118583189398</c:v>
                </c:pt>
                <c:pt idx="7">
                  <c:v>241.46097571824924</c:v>
                </c:pt>
                <c:pt idx="8">
                  <c:v>243.08995558659873</c:v>
                </c:pt>
                <c:pt idx="9">
                  <c:v>251.55325057474113</c:v>
                </c:pt>
                <c:pt idx="10">
                  <c:v>263.07058643536107</c:v>
                </c:pt>
                <c:pt idx="11">
                  <c:v>261.6733699909035</c:v>
                </c:pt>
                <c:pt idx="12">
                  <c:v>257.92991406755721</c:v>
                </c:pt>
                <c:pt idx="13">
                  <c:v>262.10513160626328</c:v>
                </c:pt>
                <c:pt idx="14">
                  <c:v>260.76379449867989</c:v>
                </c:pt>
                <c:pt idx="15">
                  <c:v>258.84326804826708</c:v>
                </c:pt>
                <c:pt idx="16">
                  <c:v>261.94335352694793</c:v>
                </c:pt>
                <c:pt idx="17">
                  <c:v>261.87592762038258</c:v>
                </c:pt>
              </c:numCache>
            </c:numRef>
          </c:val>
          <c:smooth val="0"/>
        </c:ser>
        <c:ser>
          <c:idx val="1"/>
          <c:order val="1"/>
          <c:tx>
            <c:strRef>
              <c:f>'T1'!$J$6</c:f>
              <c:strCache>
                <c:ptCount val="1"/>
                <c:pt idx="0">
                  <c:v>Γυναίκες</c:v>
                </c:pt>
              </c:strCache>
            </c:strRef>
          </c:tx>
          <c:spPr>
            <a:ln w="28575"/>
          </c:spPr>
          <c:marker>
            <c:symbol val="square"/>
            <c:size val="5"/>
            <c:spPr>
              <a:solidFill>
                <a:srgbClr val="C00000">
                  <a:alpha val="55000"/>
                </a:srgbClr>
              </a:solidFill>
              <a:ln w="28575">
                <a:solidFill>
                  <a:srgbClr val="C00000"/>
                </a:solidFill>
              </a:ln>
            </c:spPr>
          </c:marker>
          <c:cat>
            <c:strRef>
              <c:f>'T1'!$H$7:$H$24</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strCache>
            </c:strRef>
          </c:cat>
          <c:val>
            <c:numRef>
              <c:f>'T1'!$J$7:$J$24</c:f>
              <c:numCache>
                <c:formatCode>0.0</c:formatCode>
                <c:ptCount val="18"/>
                <c:pt idx="0">
                  <c:v>182.53187726768752</c:v>
                </c:pt>
                <c:pt idx="1">
                  <c:v>177.60481734722791</c:v>
                </c:pt>
                <c:pt idx="2">
                  <c:v>173.6185596980018</c:v>
                </c:pt>
                <c:pt idx="3">
                  <c:v>189.37826827183432</c:v>
                </c:pt>
                <c:pt idx="4">
                  <c:v>195.51913974094171</c:v>
                </c:pt>
                <c:pt idx="5">
                  <c:v>205.47152309774694</c:v>
                </c:pt>
                <c:pt idx="6">
                  <c:v>211.6729647045083</c:v>
                </c:pt>
                <c:pt idx="7">
                  <c:v>206.3523201019174</c:v>
                </c:pt>
                <c:pt idx="8">
                  <c:v>207.23423955384072</c:v>
                </c:pt>
                <c:pt idx="9">
                  <c:v>233.07478653476491</c:v>
                </c:pt>
                <c:pt idx="10">
                  <c:v>238.38923619378764</c:v>
                </c:pt>
                <c:pt idx="11">
                  <c:v>223.29014234867074</c:v>
                </c:pt>
                <c:pt idx="12">
                  <c:v>229.85883323253154</c:v>
                </c:pt>
                <c:pt idx="13">
                  <c:v>244.99448976664905</c:v>
                </c:pt>
                <c:pt idx="14">
                  <c:v>227.55398391798425</c:v>
                </c:pt>
                <c:pt idx="15">
                  <c:v>230.24444830677683</c:v>
                </c:pt>
                <c:pt idx="16">
                  <c:v>247.22325036267185</c:v>
                </c:pt>
                <c:pt idx="17">
                  <c:v>256.5118916539372</c:v>
                </c:pt>
              </c:numCache>
            </c:numRef>
          </c:val>
          <c:smooth val="0"/>
        </c:ser>
        <c:dLbls>
          <c:showLegendKey val="0"/>
          <c:showVal val="0"/>
          <c:showCatName val="0"/>
          <c:showSerName val="0"/>
          <c:showPercent val="0"/>
          <c:showBubbleSize val="0"/>
        </c:dLbls>
        <c:marker val="1"/>
        <c:smooth val="0"/>
        <c:axId val="324848920"/>
        <c:axId val="324844216"/>
      </c:lineChart>
      <c:catAx>
        <c:axId val="324848920"/>
        <c:scaling>
          <c:orientation val="minMax"/>
        </c:scaling>
        <c:delete val="0"/>
        <c:axPos val="b"/>
        <c:numFmt formatCode="General" sourceLinked="1"/>
        <c:majorTickMark val="out"/>
        <c:minorTickMark val="none"/>
        <c:tickLblPos val="nextTo"/>
        <c:txPr>
          <a:bodyPr rot="-3000000"/>
          <a:lstStyle/>
          <a:p>
            <a:pPr>
              <a:defRPr b="1"/>
            </a:pPr>
            <a:endParaRPr lang="en-US"/>
          </a:p>
        </c:txPr>
        <c:crossAx val="324844216"/>
        <c:crosses val="autoZero"/>
        <c:auto val="1"/>
        <c:lblAlgn val="ctr"/>
        <c:lblOffset val="100"/>
        <c:tickLblSkip val="1"/>
        <c:noMultiLvlLbl val="0"/>
      </c:catAx>
      <c:valAx>
        <c:axId val="324844216"/>
        <c:scaling>
          <c:orientation val="minMax"/>
        </c:scaling>
        <c:delete val="0"/>
        <c:axPos val="l"/>
        <c:majorGridlines>
          <c:spPr>
            <a:ln>
              <a:solidFill>
                <a:schemeClr val="bg1">
                  <a:lumMod val="95000"/>
                </a:schemeClr>
              </a:solidFill>
            </a:ln>
          </c:spPr>
        </c:majorGridlines>
        <c:numFmt formatCode="0" sourceLinked="0"/>
        <c:majorTickMark val="out"/>
        <c:minorTickMark val="none"/>
        <c:tickLblPos val="nextTo"/>
        <c:crossAx val="324848920"/>
        <c:crosses val="autoZero"/>
        <c:crossBetween val="between"/>
      </c:valAx>
    </c:plotArea>
    <c:legend>
      <c:legendPos val="b"/>
      <c:layout/>
      <c:overlay val="0"/>
      <c:txPr>
        <a:bodyPr/>
        <a:lstStyle/>
        <a:p>
          <a:pPr>
            <a:defRPr sz="1600" b="1"/>
          </a:pPr>
          <a:endParaRPr lang="en-US"/>
        </a:p>
      </c:txPr>
    </c:legend>
    <c:plotVisOnly val="1"/>
    <c:dispBlanksAs val="gap"/>
    <c:showDLblsOverMax val="0"/>
  </c:chart>
  <c:txPr>
    <a:bodyPr/>
    <a:lstStyle/>
    <a:p>
      <a:pPr>
        <a:defRPr sz="14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2400" b="1" i="0" baseline="0" dirty="0">
                <a:solidFill>
                  <a:sysClr val="windowText" lastClr="000000"/>
                </a:solidFill>
                <a:effectLst/>
              </a:rPr>
              <a:t>Κατανομή των περιστατικών καρκίνου κατά φύλο 1998-201</a:t>
            </a:r>
            <a:r>
              <a:rPr lang="en-US" sz="2400" b="1" i="0" baseline="0" dirty="0">
                <a:solidFill>
                  <a:sysClr val="windowText" lastClr="000000"/>
                </a:solidFill>
                <a:effectLst/>
              </a:rPr>
              <a:t>5</a:t>
            </a:r>
            <a:endParaRPr lang="en-US" sz="2400" dirty="0">
              <a:solidFill>
                <a:sysClr val="windowText" lastClr="000000"/>
              </a:solidFill>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9784503983488314E-2"/>
          <c:y val="0.20570961867845947"/>
          <c:w val="0.89265054370055907"/>
          <c:h val="0.62557073314115264"/>
        </c:manualLayout>
      </c:layout>
      <c:pie3DChart>
        <c:varyColors val="1"/>
        <c:ser>
          <c:idx val="0"/>
          <c:order val="0"/>
          <c:dPt>
            <c:idx val="0"/>
            <c:bubble3D val="0"/>
            <c:spPr>
              <a:solidFill>
                <a:srgbClr val="00B0F0"/>
              </a:solidFill>
              <a:ln w="25400">
                <a:solidFill>
                  <a:schemeClr val="lt1"/>
                </a:solidFill>
              </a:ln>
              <a:effectLst/>
              <a:sp3d contourW="25400">
                <a:contourClr>
                  <a:schemeClr val="lt1"/>
                </a:contourClr>
              </a:sp3d>
            </c:spPr>
          </c:dPt>
          <c:dPt>
            <c:idx val="1"/>
            <c:bubble3D val="0"/>
            <c:spPr>
              <a:solidFill>
                <a:srgbClr val="C00000"/>
              </a:solidFill>
              <a:ln w="25400">
                <a:solidFill>
                  <a:schemeClr val="lt1"/>
                </a:solidFill>
              </a:ln>
              <a:effectLst/>
              <a:sp3d contourW="25400">
                <a:contourClr>
                  <a:schemeClr val="lt1"/>
                </a:contourClr>
              </a:sp3d>
            </c:spPr>
          </c:dPt>
          <c:dLbls>
            <c:dLbl>
              <c:idx val="0"/>
              <c:layout>
                <c:manualLayout>
                  <c:x val="-0.14593072336052654"/>
                  <c:y val="-7.7947296911997019E-2"/>
                </c:manualLayout>
              </c:layout>
              <c:showLegendKey val="0"/>
              <c:showVal val="1"/>
              <c:showCatName val="0"/>
              <c:showSerName val="0"/>
              <c:showPercent val="1"/>
              <c:showBubbleSize val="0"/>
              <c:separator>
</c:separator>
              <c:extLst>
                <c:ext xmlns:c15="http://schemas.microsoft.com/office/drawing/2012/chart" uri="{CE6537A1-D6FC-4f65-9D91-7224C49458BB}">
                  <c15:layout/>
                </c:ext>
              </c:extLst>
            </c:dLbl>
            <c:dLbl>
              <c:idx val="1"/>
              <c:layout>
                <c:manualLayout>
                  <c:x val="0.17099605702388659"/>
                  <c:y val="2.4955929200019072E-2"/>
                </c:manualLayout>
              </c:layout>
              <c:showLegendKey val="0"/>
              <c:showVal val="1"/>
              <c:showCatName val="0"/>
              <c:showSerName val="0"/>
              <c:showPercent val="1"/>
              <c:showBubbleSize val="0"/>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Sheet1!$B$4:$C$4</c:f>
              <c:strCache>
                <c:ptCount val="2"/>
                <c:pt idx="0">
                  <c:v>Άνδρες</c:v>
                </c:pt>
                <c:pt idx="1">
                  <c:v>Γυναίκες</c:v>
                </c:pt>
              </c:strCache>
            </c:strRef>
          </c:cat>
          <c:val>
            <c:numRef>
              <c:f>Sheet1!$B$23:$C$23</c:f>
              <c:numCache>
                <c:formatCode>General</c:formatCode>
                <c:ptCount val="2"/>
                <c:pt idx="0">
                  <c:v>24555</c:v>
                </c:pt>
                <c:pt idx="1">
                  <c:v>22753</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375242439967577"/>
          <c:y val="0.86917185883413806"/>
          <c:w val="0.25766148784320314"/>
          <c:h val="5.8670835673970675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'AGE GROUP'!$B$4</c:f>
              <c:strCache>
                <c:ptCount val="1"/>
                <c:pt idx="0">
                  <c:v>Male</c:v>
                </c:pt>
              </c:strCache>
            </c:strRef>
          </c:tx>
          <c:spPr>
            <a:solidFill>
              <a:schemeClr val="accent1"/>
            </a:solidFill>
            <a:ln>
              <a:solidFill>
                <a:srgbClr val="0070C0"/>
              </a:solidFill>
            </a:ln>
            <a:effectLst/>
            <a:sp3d>
              <a:contourClr>
                <a:srgbClr val="0070C0"/>
              </a:contourClr>
            </a:sp3d>
          </c:spPr>
          <c:invertIfNegative val="0"/>
          <c:cat>
            <c:strRef>
              <c:f>'AGE GROUP'!$A$5:$A$23</c:f>
              <c:strCache>
                <c:ptCount val="19"/>
                <c:pt idx="0">
                  <c:v>  0-4</c:v>
                </c:pt>
                <c:pt idx="1">
                  <c:v>  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pt idx="18">
                  <c:v>Unkn</c:v>
                </c:pt>
              </c:strCache>
            </c:strRef>
          </c:cat>
          <c:val>
            <c:numRef>
              <c:f>'AGE GROUP'!$B$5:$B$23</c:f>
              <c:numCache>
                <c:formatCode>General</c:formatCode>
                <c:ptCount val="19"/>
                <c:pt idx="0">
                  <c:v>86</c:v>
                </c:pt>
                <c:pt idx="1">
                  <c:v>69</c:v>
                </c:pt>
                <c:pt idx="2">
                  <c:v>81</c:v>
                </c:pt>
                <c:pt idx="3">
                  <c:v>154</c:v>
                </c:pt>
                <c:pt idx="4">
                  <c:v>204</c:v>
                </c:pt>
                <c:pt idx="5">
                  <c:v>278</c:v>
                </c:pt>
                <c:pt idx="6">
                  <c:v>311</c:v>
                </c:pt>
                <c:pt idx="7">
                  <c:v>379</c:v>
                </c:pt>
                <c:pt idx="8">
                  <c:v>501</c:v>
                </c:pt>
                <c:pt idx="9">
                  <c:v>771</c:v>
                </c:pt>
                <c:pt idx="10">
                  <c:v>1279</c:v>
                </c:pt>
                <c:pt idx="11">
                  <c:v>2022</c:v>
                </c:pt>
                <c:pt idx="12">
                  <c:v>2985</c:v>
                </c:pt>
                <c:pt idx="13">
                  <c:v>3805</c:v>
                </c:pt>
                <c:pt idx="14">
                  <c:v>3935</c:v>
                </c:pt>
                <c:pt idx="15">
                  <c:v>3355</c:v>
                </c:pt>
                <c:pt idx="16">
                  <c:v>2223</c:v>
                </c:pt>
                <c:pt idx="17">
                  <c:v>1641</c:v>
                </c:pt>
                <c:pt idx="18">
                  <c:v>476</c:v>
                </c:pt>
              </c:numCache>
            </c:numRef>
          </c:val>
        </c:ser>
        <c:ser>
          <c:idx val="1"/>
          <c:order val="1"/>
          <c:tx>
            <c:strRef>
              <c:f>'AGE GROUP'!$C$4</c:f>
              <c:strCache>
                <c:ptCount val="1"/>
                <c:pt idx="0">
                  <c:v>Female</c:v>
                </c:pt>
              </c:strCache>
            </c:strRef>
          </c:tx>
          <c:spPr>
            <a:solidFill>
              <a:srgbClr val="C00000"/>
            </a:solidFill>
            <a:ln>
              <a:noFill/>
            </a:ln>
            <a:effectLst/>
            <a:sp3d/>
          </c:spPr>
          <c:invertIfNegative val="0"/>
          <c:cat>
            <c:strRef>
              <c:f>'AGE GROUP'!$A$5:$A$23</c:f>
              <c:strCache>
                <c:ptCount val="19"/>
                <c:pt idx="0">
                  <c:v>  0-4</c:v>
                </c:pt>
                <c:pt idx="1">
                  <c:v>  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c:v>
                </c:pt>
                <c:pt idx="18">
                  <c:v>Unkn</c:v>
                </c:pt>
              </c:strCache>
            </c:strRef>
          </c:cat>
          <c:val>
            <c:numRef>
              <c:f>'AGE GROUP'!$C$5:$C$23</c:f>
              <c:numCache>
                <c:formatCode>General</c:formatCode>
                <c:ptCount val="19"/>
                <c:pt idx="0">
                  <c:v>70</c:v>
                </c:pt>
                <c:pt idx="1">
                  <c:v>39</c:v>
                </c:pt>
                <c:pt idx="2">
                  <c:v>68</c:v>
                </c:pt>
                <c:pt idx="3">
                  <c:v>153</c:v>
                </c:pt>
                <c:pt idx="4">
                  <c:v>205</c:v>
                </c:pt>
                <c:pt idx="5">
                  <c:v>367</c:v>
                </c:pt>
                <c:pt idx="6">
                  <c:v>568</c:v>
                </c:pt>
                <c:pt idx="7">
                  <c:v>895</c:v>
                </c:pt>
                <c:pt idx="8">
                  <c:v>1359</c:v>
                </c:pt>
                <c:pt idx="9">
                  <c:v>1843</c:v>
                </c:pt>
                <c:pt idx="10">
                  <c:v>2180</c:v>
                </c:pt>
                <c:pt idx="11">
                  <c:v>2375</c:v>
                </c:pt>
                <c:pt idx="12">
                  <c:v>2564</c:v>
                </c:pt>
                <c:pt idx="13">
                  <c:v>2588</c:v>
                </c:pt>
                <c:pt idx="14">
                  <c:v>2389</c:v>
                </c:pt>
                <c:pt idx="15">
                  <c:v>2043</c:v>
                </c:pt>
                <c:pt idx="16">
                  <c:v>1625</c:v>
                </c:pt>
                <c:pt idx="17">
                  <c:v>1229</c:v>
                </c:pt>
                <c:pt idx="18">
                  <c:v>193</c:v>
                </c:pt>
              </c:numCache>
            </c:numRef>
          </c:val>
        </c:ser>
        <c:dLbls>
          <c:showLegendKey val="0"/>
          <c:showVal val="0"/>
          <c:showCatName val="0"/>
          <c:showSerName val="0"/>
          <c:showPercent val="0"/>
          <c:showBubbleSize val="0"/>
        </c:dLbls>
        <c:gapWidth val="150"/>
        <c:shape val="box"/>
        <c:axId val="324847744"/>
        <c:axId val="324847352"/>
        <c:axId val="0"/>
      </c:bar3DChart>
      <c:catAx>
        <c:axId val="324847744"/>
        <c:scaling>
          <c:orientation val="minMax"/>
        </c:scaling>
        <c:delete val="0"/>
        <c:axPos val="b"/>
        <c:numFmt formatCode="General" sourceLinked="1"/>
        <c:majorTickMark val="none"/>
        <c:minorTickMark val="none"/>
        <c:tickLblPos val="nextTo"/>
        <c:spPr>
          <a:noFill/>
          <a:ln>
            <a:noFill/>
          </a:ln>
          <a:effectLst/>
        </c:spPr>
        <c:txPr>
          <a:bodyPr rot="-3000000" spcFirstLastPara="1" vertOverflow="ellipsis" wrap="square" anchor="ctr" anchorCtr="1"/>
          <a:lstStyle/>
          <a:p>
            <a:pPr>
              <a:defRPr sz="1600" b="1" i="0" u="none" strike="noStrike" kern="1200" baseline="0">
                <a:solidFill>
                  <a:schemeClr val="tx1"/>
                </a:solidFill>
                <a:latin typeface="+mn-lt"/>
                <a:ea typeface="+mn-ea"/>
                <a:cs typeface="+mn-cs"/>
              </a:defRPr>
            </a:pPr>
            <a:endParaRPr lang="en-US"/>
          </a:p>
        </c:txPr>
        <c:crossAx val="324847352"/>
        <c:crosses val="autoZero"/>
        <c:auto val="1"/>
        <c:lblAlgn val="ctr"/>
        <c:lblOffset val="100"/>
        <c:tickLblSkip val="1"/>
        <c:noMultiLvlLbl val="0"/>
      </c:catAx>
      <c:valAx>
        <c:axId val="324847352"/>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l-GR" sz="1600" b="1">
                    <a:solidFill>
                      <a:schemeClr val="tx1"/>
                    </a:solidFill>
                  </a:rPr>
                  <a:t>Περιστατικά καρκίνου</a:t>
                </a:r>
                <a:endParaRPr lang="en-US" sz="1600" b="1">
                  <a:solidFill>
                    <a:schemeClr val="tx1"/>
                  </a:solidFill>
                </a:endParaRP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3248477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spPr>
        <a:noFill/>
        <a:ln>
          <a:noFill/>
        </a:ln>
        <a:effectLst/>
        <a:sp3d/>
      </c:spPr>
    </c:floor>
    <c:sideWall>
      <c:thickness val="0"/>
      <c:spPr>
        <a:noFill/>
        <a:ln>
          <a:noFill/>
        </a:ln>
        <a:effectLst/>
        <a:scene3d>
          <a:camera prst="orthographicFront"/>
          <a:lightRig rig="threePt" dir="t"/>
        </a:scene3d>
        <a:sp3d prstMaterial="dkEdge"/>
      </c:spPr>
    </c:sideWall>
    <c:backWall>
      <c:thickness val="0"/>
      <c:spPr>
        <a:noFill/>
        <a:ln>
          <a:noFill/>
        </a:ln>
        <a:effectLst/>
        <a:scene3d>
          <a:camera prst="orthographicFront"/>
          <a:lightRig rig="threePt" dir="t"/>
        </a:scene3d>
        <a:sp3d prstMaterial="dkEdge"/>
      </c:spPr>
    </c:backWall>
    <c:plotArea>
      <c:layout>
        <c:manualLayout>
          <c:layoutTarget val="inner"/>
          <c:xMode val="edge"/>
          <c:yMode val="edge"/>
          <c:x val="9.1567147856517928E-2"/>
          <c:y val="5.0925925925925923E-2"/>
          <c:w val="0.87232174103237092"/>
          <c:h val="0.70218358121901425"/>
        </c:manualLayout>
      </c:layout>
      <c:bar3DChart>
        <c:barDir val="col"/>
        <c:grouping val="percentStacked"/>
        <c:varyColors val="0"/>
        <c:ser>
          <c:idx val="0"/>
          <c:order val="0"/>
          <c:tx>
            <c:strRef>
              <c:f>STAGE!$A$13</c:f>
              <c:strCache>
                <c:ptCount val="1"/>
                <c:pt idx="0">
                  <c:v>In situ</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STAGE!$B$12:$S$12</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strCache>
            </c:strRef>
          </c:cat>
          <c:val>
            <c:numRef>
              <c:f>STAGE!$B$13:$S$13</c:f>
              <c:numCache>
                <c:formatCode>0%</c:formatCode>
                <c:ptCount val="18"/>
                <c:pt idx="0">
                  <c:v>4.1194029850746272E-2</c:v>
                </c:pt>
                <c:pt idx="1">
                  <c:v>2.817745803357314E-2</c:v>
                </c:pt>
                <c:pt idx="2">
                  <c:v>1.6138007790762382E-2</c:v>
                </c:pt>
                <c:pt idx="3">
                  <c:v>2.0429009193054137E-2</c:v>
                </c:pt>
                <c:pt idx="4">
                  <c:v>2.8261893546867641E-2</c:v>
                </c:pt>
                <c:pt idx="5">
                  <c:v>3.1263957123715942E-2</c:v>
                </c:pt>
                <c:pt idx="6">
                  <c:v>3.1123686337914309E-2</c:v>
                </c:pt>
                <c:pt idx="7">
                  <c:v>3.1897926634768738E-2</c:v>
                </c:pt>
                <c:pt idx="8">
                  <c:v>2.6624902114330461E-2</c:v>
                </c:pt>
                <c:pt idx="9">
                  <c:v>3.9154539154539154E-2</c:v>
                </c:pt>
                <c:pt idx="10">
                  <c:v>3.1260175838489092E-2</c:v>
                </c:pt>
                <c:pt idx="11">
                  <c:v>4.2139384116693678E-2</c:v>
                </c:pt>
                <c:pt idx="12">
                  <c:v>3.7689218412109982E-2</c:v>
                </c:pt>
                <c:pt idx="13">
                  <c:v>2.8837751237984269E-2</c:v>
                </c:pt>
                <c:pt idx="14">
                  <c:v>2.67538644470868E-2</c:v>
                </c:pt>
                <c:pt idx="15">
                  <c:v>3.5581061692969873E-2</c:v>
                </c:pt>
                <c:pt idx="16">
                  <c:v>4.0979097909790978E-2</c:v>
                </c:pt>
                <c:pt idx="17">
                  <c:v>3.8151531434712518E-2</c:v>
                </c:pt>
              </c:numCache>
            </c:numRef>
          </c:val>
        </c:ser>
        <c:ser>
          <c:idx val="1"/>
          <c:order val="1"/>
          <c:tx>
            <c:strRef>
              <c:f>STAGE!$A$14</c:f>
              <c:strCache>
                <c:ptCount val="1"/>
                <c:pt idx="0">
                  <c:v>Local (I)</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STAGE!$B$12:$S$12</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strCache>
            </c:strRef>
          </c:cat>
          <c:val>
            <c:numRef>
              <c:f>STAGE!$B$14:$S$14</c:f>
              <c:numCache>
                <c:formatCode>0%</c:formatCode>
                <c:ptCount val="18"/>
                <c:pt idx="0">
                  <c:v>0.54149253731343283</c:v>
                </c:pt>
                <c:pt idx="1">
                  <c:v>0.46282973621103118</c:v>
                </c:pt>
                <c:pt idx="2">
                  <c:v>0.47356705620478573</c:v>
                </c:pt>
                <c:pt idx="3">
                  <c:v>0.40806945863125638</c:v>
                </c:pt>
                <c:pt idx="4">
                  <c:v>0.40508714083843617</c:v>
                </c:pt>
                <c:pt idx="5">
                  <c:v>0.40241179097811525</c:v>
                </c:pt>
                <c:pt idx="6">
                  <c:v>0.41875505254648343</c:v>
                </c:pt>
                <c:pt idx="7">
                  <c:v>0.37918660287081341</c:v>
                </c:pt>
                <c:pt idx="8">
                  <c:v>0.36296006264682851</c:v>
                </c:pt>
                <c:pt idx="9">
                  <c:v>0.34164934164934163</c:v>
                </c:pt>
                <c:pt idx="10">
                  <c:v>0.31781178769130575</c:v>
                </c:pt>
                <c:pt idx="11">
                  <c:v>0.32090761750405189</c:v>
                </c:pt>
                <c:pt idx="12">
                  <c:v>0.31696014828544949</c:v>
                </c:pt>
                <c:pt idx="13">
                  <c:v>0.30964171278764929</c:v>
                </c:pt>
                <c:pt idx="14">
                  <c:v>0.33472057074910821</c:v>
                </c:pt>
                <c:pt idx="15">
                  <c:v>0.32883787661406028</c:v>
                </c:pt>
                <c:pt idx="16">
                  <c:v>0.31380638063806382</c:v>
                </c:pt>
                <c:pt idx="17">
                  <c:v>0.33154218162278343</c:v>
                </c:pt>
              </c:numCache>
            </c:numRef>
          </c:val>
        </c:ser>
        <c:ser>
          <c:idx val="2"/>
          <c:order val="2"/>
          <c:tx>
            <c:strRef>
              <c:f>STAGE!$A$15</c:f>
              <c:strCache>
                <c:ptCount val="1"/>
                <c:pt idx="0">
                  <c:v>REGIONAL</c:v>
                </c:pt>
              </c:strCache>
            </c:strRef>
          </c:tx>
          <c:spPr>
            <a:solidFill>
              <a:schemeClr val="accent3"/>
            </a:solidFill>
            <a:ln>
              <a:noFill/>
            </a:ln>
            <a:effectLst/>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STAGE!$B$12:$S$12</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strCache>
            </c:strRef>
          </c:cat>
          <c:val>
            <c:numRef>
              <c:f>STAGE!$B$15:$S$15</c:f>
              <c:numCache>
                <c:formatCode>0%</c:formatCode>
                <c:ptCount val="18"/>
                <c:pt idx="0">
                  <c:v>0.18029850746268658</c:v>
                </c:pt>
                <c:pt idx="1">
                  <c:v>0.27038369304556353</c:v>
                </c:pt>
                <c:pt idx="2">
                  <c:v>0.23817473567056205</c:v>
                </c:pt>
                <c:pt idx="3">
                  <c:v>0.23697650663942799</c:v>
                </c:pt>
                <c:pt idx="4">
                  <c:v>0.19218087611869994</c:v>
                </c:pt>
                <c:pt idx="5">
                  <c:v>0.20768200089325592</c:v>
                </c:pt>
                <c:pt idx="6">
                  <c:v>0.18714632174616005</c:v>
                </c:pt>
                <c:pt idx="7">
                  <c:v>0.19019138755980861</c:v>
                </c:pt>
                <c:pt idx="8">
                  <c:v>0.22083007047768208</c:v>
                </c:pt>
                <c:pt idx="9">
                  <c:v>0.20512820512820512</c:v>
                </c:pt>
                <c:pt idx="10">
                  <c:v>0.21816997720612177</c:v>
                </c:pt>
                <c:pt idx="11">
                  <c:v>0.2025931928687196</c:v>
                </c:pt>
                <c:pt idx="12">
                  <c:v>0.20111214087117701</c:v>
                </c:pt>
                <c:pt idx="13">
                  <c:v>0.20011651616661813</c:v>
                </c:pt>
                <c:pt idx="14">
                  <c:v>0.19827586206896552</c:v>
                </c:pt>
                <c:pt idx="15">
                  <c:v>0.19024390243902439</c:v>
                </c:pt>
                <c:pt idx="16">
                  <c:v>0.21287128712871287</c:v>
                </c:pt>
                <c:pt idx="17">
                  <c:v>0.22246104245029555</c:v>
                </c:pt>
              </c:numCache>
            </c:numRef>
          </c:val>
        </c:ser>
        <c:ser>
          <c:idx val="3"/>
          <c:order val="3"/>
          <c:tx>
            <c:strRef>
              <c:f>STAGE!$A$16</c:f>
              <c:strCache>
                <c:ptCount val="1"/>
                <c:pt idx="0">
                  <c:v>Dist (III/IV</c:v>
                </c:pt>
              </c:strCache>
            </c:strRef>
          </c:tx>
          <c:spPr>
            <a:solidFill>
              <a:schemeClr val="accent4"/>
            </a:solidFill>
            <a:ln>
              <a:noFill/>
            </a:ln>
            <a:effectLst/>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STAGE!$B$12:$S$12</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strCache>
            </c:strRef>
          </c:cat>
          <c:val>
            <c:numRef>
              <c:f>STAGE!$B$16:$S$16</c:f>
              <c:numCache>
                <c:formatCode>0%</c:formatCode>
                <c:ptCount val="18"/>
                <c:pt idx="0">
                  <c:v>0.16895522388059703</c:v>
                </c:pt>
                <c:pt idx="1">
                  <c:v>0.14748201438848921</c:v>
                </c:pt>
                <c:pt idx="2">
                  <c:v>0.1530328324986088</c:v>
                </c:pt>
                <c:pt idx="3">
                  <c:v>0.15015321756894789</c:v>
                </c:pt>
                <c:pt idx="4">
                  <c:v>0.16486104569006124</c:v>
                </c:pt>
                <c:pt idx="5">
                  <c:v>0.16435908887896383</c:v>
                </c:pt>
                <c:pt idx="6">
                  <c:v>0.1645109135004042</c:v>
                </c:pt>
                <c:pt idx="7">
                  <c:v>0.16188197767145135</c:v>
                </c:pt>
                <c:pt idx="8">
                  <c:v>0.16053249804228661</c:v>
                </c:pt>
                <c:pt idx="9">
                  <c:v>0.17810117810117809</c:v>
                </c:pt>
                <c:pt idx="10">
                  <c:v>0.17355910126994464</c:v>
                </c:pt>
                <c:pt idx="11">
                  <c:v>0.17957860615883306</c:v>
                </c:pt>
                <c:pt idx="12">
                  <c:v>0.15971578622181032</c:v>
                </c:pt>
                <c:pt idx="13">
                  <c:v>0.17419166909408682</c:v>
                </c:pt>
                <c:pt idx="14">
                  <c:v>0.17241379310344829</c:v>
                </c:pt>
                <c:pt idx="15">
                  <c:v>0.16556671449067431</c:v>
                </c:pt>
                <c:pt idx="16">
                  <c:v>0.18454345434543454</c:v>
                </c:pt>
                <c:pt idx="17">
                  <c:v>0.16845781837721654</c:v>
                </c:pt>
              </c:numCache>
            </c:numRef>
          </c:val>
        </c:ser>
        <c:ser>
          <c:idx val="4"/>
          <c:order val="4"/>
          <c:tx>
            <c:strRef>
              <c:f>STAGE!$A$17</c:f>
              <c:strCache>
                <c:ptCount val="1"/>
                <c:pt idx="0">
                  <c:v>Unknown</c:v>
                </c:pt>
              </c:strCache>
            </c:strRef>
          </c:tx>
          <c:spPr>
            <a:solidFill>
              <a:schemeClr val="accent5"/>
            </a:solidFill>
            <a:ln>
              <a:noFill/>
            </a:ln>
            <a:effectLst/>
            <a:sp3d/>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STAGE!$B$12:$S$12</c:f>
              <c:strCache>
                <c:ptCount val="18"/>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strCache>
            </c:strRef>
          </c:cat>
          <c:val>
            <c:numRef>
              <c:f>STAGE!$B$17:$S$17</c:f>
              <c:numCache>
                <c:formatCode>0%</c:formatCode>
                <c:ptCount val="18"/>
                <c:pt idx="0">
                  <c:v>6.8059701492537317E-2</c:v>
                </c:pt>
                <c:pt idx="1">
                  <c:v>9.1127098321342928E-2</c:v>
                </c:pt>
                <c:pt idx="2">
                  <c:v>0.11908736783528102</c:v>
                </c:pt>
                <c:pt idx="3">
                  <c:v>0.18437180796731359</c:v>
                </c:pt>
                <c:pt idx="4">
                  <c:v>0.20960904380593501</c:v>
                </c:pt>
                <c:pt idx="5">
                  <c:v>0.19428316212594909</c:v>
                </c:pt>
                <c:pt idx="6">
                  <c:v>0.198464025869038</c:v>
                </c:pt>
                <c:pt idx="7">
                  <c:v>0.23684210526315788</c:v>
                </c:pt>
                <c:pt idx="8">
                  <c:v>0.22905246671887236</c:v>
                </c:pt>
                <c:pt idx="9">
                  <c:v>0.23596673596673598</c:v>
                </c:pt>
                <c:pt idx="10">
                  <c:v>0.25919895799413872</c:v>
                </c:pt>
                <c:pt idx="11">
                  <c:v>0.25478119935170179</c:v>
                </c:pt>
                <c:pt idx="12">
                  <c:v>0.28452270620945319</c:v>
                </c:pt>
                <c:pt idx="13">
                  <c:v>0.28721235071366152</c:v>
                </c:pt>
                <c:pt idx="14">
                  <c:v>0.2678359096313912</c:v>
                </c:pt>
                <c:pt idx="15">
                  <c:v>0.27977044476327118</c:v>
                </c:pt>
                <c:pt idx="16">
                  <c:v>0.24779977997799779</c:v>
                </c:pt>
                <c:pt idx="17">
                  <c:v>0.23938742611499195</c:v>
                </c:pt>
              </c:numCache>
            </c:numRef>
          </c:val>
        </c:ser>
        <c:dLbls>
          <c:showLegendKey val="0"/>
          <c:showVal val="0"/>
          <c:showCatName val="0"/>
          <c:showSerName val="0"/>
          <c:showPercent val="0"/>
          <c:showBubbleSize val="0"/>
        </c:dLbls>
        <c:gapWidth val="150"/>
        <c:shape val="box"/>
        <c:axId val="324849312"/>
        <c:axId val="324849704"/>
        <c:axId val="0"/>
      </c:bar3DChart>
      <c:catAx>
        <c:axId val="32484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24849704"/>
        <c:crosses val="autoZero"/>
        <c:auto val="1"/>
        <c:lblAlgn val="ctr"/>
        <c:lblOffset val="100"/>
        <c:noMultiLvlLbl val="0"/>
      </c:catAx>
      <c:valAx>
        <c:axId val="324849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24849312"/>
        <c:crosses val="autoZero"/>
        <c:crossBetween val="between"/>
      </c:valAx>
      <c:spPr>
        <a:noFill/>
        <a:ln>
          <a:noFill/>
        </a:ln>
        <a:effectLst/>
      </c:spPr>
    </c:plotArea>
    <c:legend>
      <c:legendPos val="b"/>
      <c:layout>
        <c:manualLayout>
          <c:xMode val="edge"/>
          <c:yMode val="edge"/>
          <c:x val="0.17900255937241119"/>
          <c:y val="0.88497931206212466"/>
          <c:w val="0.64199488125517767"/>
          <c:h val="5.618529288850326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18ADC4A-FDD5-474A-BB42-E0F27ED6097A}" type="datetimeFigureOut">
              <a:rPr lang="en-US" smtClean="0"/>
              <a:t>1/6/2018</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3E22383-62CB-4AC5-98FE-C5C460B68E5D}" type="slidenum">
              <a:rPr lang="en-US" smtClean="0"/>
              <a:t>‹#›</a:t>
            </a:fld>
            <a:endParaRPr lang="en-US"/>
          </a:p>
        </p:txBody>
      </p:sp>
    </p:spTree>
    <p:extLst>
      <p:ext uri="{BB962C8B-B14F-4D97-AF65-F5344CB8AC3E}">
        <p14:creationId xmlns:p14="http://schemas.microsoft.com/office/powerpoint/2010/main" val="3712142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1D61FD1-BE59-4784-B9DF-A9E590BB04E8}" type="datetimeFigureOut">
              <a:rPr lang="en-US" smtClean="0"/>
              <a:t>1/6/2018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F8F478-9131-42FB-A41B-FAE74D2D0F5E}" type="slidenum">
              <a:rPr lang="en-US" smtClean="0"/>
              <a:t>‹#›</a:t>
            </a:fld>
            <a:endParaRPr lang="en-US"/>
          </a:p>
        </p:txBody>
      </p:sp>
    </p:spTree>
    <p:extLst>
      <p:ext uri="{BB962C8B-B14F-4D97-AF65-F5344CB8AC3E}">
        <p14:creationId xmlns:p14="http://schemas.microsoft.com/office/powerpoint/2010/main" val="2898604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8F478-9131-42FB-A41B-FAE74D2D0F5E}" type="slidenum">
              <a:rPr lang="en-US" smtClean="0"/>
              <a:t>1</a:t>
            </a:fld>
            <a:endParaRPr lang="en-US"/>
          </a:p>
        </p:txBody>
      </p:sp>
    </p:spTree>
    <p:extLst>
      <p:ext uri="{BB962C8B-B14F-4D97-AF65-F5344CB8AC3E}">
        <p14:creationId xmlns:p14="http://schemas.microsoft.com/office/powerpoint/2010/main" val="1133587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l-GR" sz="1200" dirty="0" smtClean="0">
                <a:effectLst/>
                <a:latin typeface="Arial" panose="020B0604020202020204" pitchFamily="34" charset="0"/>
                <a:ea typeface="Times New Roman" panose="02020603050405020304" pitchFamily="18" charset="0"/>
                <a:cs typeface="Times New Roman" panose="02020603050405020304" pitchFamily="18" charset="0"/>
              </a:rPr>
              <a:t>Περίπου 3300 νέα περιστατικά καρκίνου</a:t>
            </a:r>
            <a:r>
              <a:rPr lang="el-GR" sz="120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l-GR" sz="1200" dirty="0" smtClean="0">
                <a:effectLst/>
                <a:latin typeface="Arial" panose="020B0604020202020204" pitchFamily="34" charset="0"/>
                <a:ea typeface="Times New Roman" panose="02020603050405020304" pitchFamily="18" charset="0"/>
                <a:cs typeface="Times New Roman" panose="02020603050405020304" pitchFamily="18" charset="0"/>
              </a:rPr>
              <a:t>εντοπίζονται και καταχωρούνται κάθε έτος στην Κύπρο. Τα περιστατικά καρκίνου εμφανίζονται συχνότερα στους άνδρες από ότι στις γυναίκες.</a:t>
            </a:r>
            <a:endParaRPr lang="en-US" sz="1200" dirty="0" smtClean="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BF8F478-9131-42FB-A41B-FAE74D2D0F5E}" type="slidenum">
              <a:rPr lang="en-US" smtClean="0"/>
              <a:t>10</a:t>
            </a:fld>
            <a:endParaRPr lang="en-US"/>
          </a:p>
        </p:txBody>
      </p:sp>
    </p:spTree>
    <p:extLst>
      <p:ext uri="{BB962C8B-B14F-4D97-AF65-F5344CB8AC3E}">
        <p14:creationId xmlns:p14="http://schemas.microsoft.com/office/powerpoint/2010/main" val="422515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smtClean="0">
                <a:effectLst/>
                <a:latin typeface="Calibri" panose="020F0502020204030204" pitchFamily="34" charset="0"/>
                <a:ea typeface="Calibri" panose="020F0502020204030204" pitchFamily="34" charset="0"/>
                <a:cs typeface="Times New Roman" panose="02020603050405020304" pitchFamily="18" charset="0"/>
              </a:rPr>
              <a:t>Είναι πιο χρήσιμο για σκοπούς σύγκρισης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Το μέγεθος αυτό μετρά την αύξηση του καρκίνου ανεξάρτητα από τις αυξομειώσεις και μεταβολές στην ηλικιακή σύνθεση του πληθυσμού.</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F8F478-9131-42FB-A41B-FAE74D2D0F5E}" type="slidenum">
              <a:rPr lang="en-US" smtClean="0"/>
              <a:t>11</a:t>
            </a:fld>
            <a:endParaRPr lang="en-US"/>
          </a:p>
        </p:txBody>
      </p:sp>
    </p:spTree>
    <p:extLst>
      <p:ext uri="{BB962C8B-B14F-4D97-AF65-F5344CB8AC3E}">
        <p14:creationId xmlns:p14="http://schemas.microsoft.com/office/powerpoint/2010/main" val="2984809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l-GR" sz="1200" b="0" i="0" u="none" strike="noStrike" kern="1200" cap="none" spc="0" normalizeH="0" baseline="0" noProof="0" dirty="0" smtClean="0">
                <a:ln>
                  <a:noFill/>
                </a:ln>
                <a:solidFill>
                  <a:prstClr val="black"/>
                </a:solidFill>
                <a:effectLst/>
                <a:uLnTx/>
                <a:uFillTx/>
                <a:latin typeface="+mn-lt"/>
                <a:ea typeface="+mn-ea"/>
                <a:cs typeface="+mn-cs"/>
              </a:rPr>
              <a:t>Αρχείο αιτιών θανάτου άρχισε τη λειτουργία του το 2004, ήταν </a:t>
            </a:r>
            <a:r>
              <a:rPr kumimoji="0" lang="el-GR" sz="1200" b="0" i="0" u="none" strike="noStrike" kern="1200" cap="none" spc="0" normalizeH="0" baseline="0" noProof="0" dirty="0" err="1" smtClean="0">
                <a:ln>
                  <a:noFill/>
                </a:ln>
                <a:solidFill>
                  <a:prstClr val="black"/>
                </a:solidFill>
                <a:effectLst/>
                <a:uLnTx/>
                <a:uFillTx/>
                <a:latin typeface="+mn-lt"/>
                <a:ea typeface="+mn-ea"/>
                <a:cs typeface="+mn-cs"/>
              </a:rPr>
              <a:t>νεοδημιουργηθέντο</a:t>
            </a:r>
            <a:endParaRPr lang="en-US" dirty="0"/>
          </a:p>
        </p:txBody>
      </p:sp>
      <p:sp>
        <p:nvSpPr>
          <p:cNvPr id="4" name="Slide Number Placeholder 3"/>
          <p:cNvSpPr>
            <a:spLocks noGrp="1"/>
          </p:cNvSpPr>
          <p:nvPr>
            <p:ph type="sldNum" sz="quarter" idx="10"/>
          </p:nvPr>
        </p:nvSpPr>
        <p:spPr/>
        <p:txBody>
          <a:bodyPr/>
          <a:lstStyle/>
          <a:p>
            <a:fld id="{3BF8F478-9131-42FB-A41B-FAE74D2D0F5E}" type="slidenum">
              <a:rPr lang="en-US" smtClean="0"/>
              <a:t>12</a:t>
            </a:fld>
            <a:endParaRPr lang="en-US"/>
          </a:p>
        </p:txBody>
      </p:sp>
    </p:spTree>
    <p:extLst>
      <p:ext uri="{BB962C8B-B14F-4D97-AF65-F5344CB8AC3E}">
        <p14:creationId xmlns:p14="http://schemas.microsoft.com/office/powerpoint/2010/main" val="1896469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900" dirty="0" smtClean="0"/>
              <a:t>γήρανση του πληθυσμού </a:t>
            </a:r>
            <a:r>
              <a:rPr lang="el-GR" sz="900" b="1" dirty="0" smtClean="0"/>
              <a:t>(αυξάνεται το ποσοστό ηλικιωμένων και μειώνεται το ποσοστό νέων ανθρώπων. Οι ηλικιωμένοι έχουν πολύ περισσότερες πιθανότητες να εμφανίσουν καρκίνο)</a:t>
            </a:r>
          </a:p>
          <a:p>
            <a:pPr marL="171450" indent="-171450">
              <a:buFont typeface="Arial" panose="020B0604020202020204" pitchFamily="34" charset="0"/>
              <a:buChar char="•"/>
            </a:pPr>
            <a:endParaRPr lang="el-GR" sz="900" dirty="0" smtClean="0"/>
          </a:p>
          <a:p>
            <a:r>
              <a:rPr lang="el-GR" sz="900" dirty="0" smtClean="0"/>
              <a:t>•βελτίωση διαγνωστικής ικανότητας (νέος ιατρικός εξοπλισμός, γνώσεις, αύξηση διαγνωστικών εξετάσεων</a:t>
            </a:r>
          </a:p>
          <a:p>
            <a:r>
              <a:rPr lang="el-GR" sz="900" dirty="0" smtClean="0"/>
              <a:t>•αυξανόμενη ικανότητα του Αρχείου καρκίνου να εντοπίζει και να καταγράφει νέα περιστατικά (η </a:t>
            </a:r>
            <a:r>
              <a:rPr lang="el-GR" sz="900" b="1" dirty="0" smtClean="0"/>
              <a:t>ικανότητα αυτή αυξάνεται σημαντικά κατά τα πρώτα 10 χρόνια λειτουργίας ενός αρχείου και ακολούθως σταθεροποιείται</a:t>
            </a:r>
            <a:r>
              <a:rPr lang="el-GR" sz="900" dirty="0" smtClean="0"/>
              <a:t>)</a:t>
            </a:r>
          </a:p>
          <a:p>
            <a:endParaRPr lang="el-GR" sz="900" dirty="0" smtClean="0"/>
          </a:p>
          <a:p>
            <a:r>
              <a:rPr lang="el-GR" sz="900" dirty="0" smtClean="0"/>
              <a:t>Είναι διεθνώς διαπιστωμένο ότι όλα τα </a:t>
            </a:r>
            <a:r>
              <a:rPr lang="el-GR" sz="900" dirty="0" err="1" smtClean="0"/>
              <a:t>νεοδημιουργηθέντα</a:t>
            </a:r>
            <a:r>
              <a:rPr lang="el-GR" sz="900" dirty="0" smtClean="0"/>
              <a:t> αρχεία καρκίνου (όπως και της Κύπρου) χρειάζονται περίπου μια δεκαετία λειτουργίας για να 'ωριμάσουν' οι διαδικασίες καταγραφής του καρκίνου. Αυτό έχει ως αποτέλεσμα τη φαινομενικά μεγάλη αύξηση των ετήσιων περιστατικών καρκίνου κατά τα πρώτα δέκα χρόνια λειτουργίας, λόγω της σταδιακά αυξανόμενης ικανότητας εντοπισμού και της πληρέστερης καταγραφής των νέων περιστατικών καρκίνου</a:t>
            </a:r>
          </a:p>
          <a:p>
            <a:endParaRPr lang="el-GR" sz="900" dirty="0" smtClean="0"/>
          </a:p>
          <a:p>
            <a:r>
              <a:rPr lang="el-GR" sz="900" dirty="0" smtClean="0"/>
              <a:t>•Κίνδυνος εμφάνισης καρκίνου (</a:t>
            </a:r>
            <a:r>
              <a:rPr lang="el-GR" sz="900" dirty="0" err="1" smtClean="0"/>
              <a:t>lifetime</a:t>
            </a:r>
            <a:r>
              <a:rPr lang="el-GR" sz="900" dirty="0" smtClean="0"/>
              <a:t> </a:t>
            </a:r>
            <a:r>
              <a:rPr lang="el-GR" sz="900" dirty="0" err="1" smtClean="0"/>
              <a:t>cancer</a:t>
            </a:r>
            <a:r>
              <a:rPr lang="el-GR" sz="900" dirty="0" smtClean="0"/>
              <a:t> </a:t>
            </a:r>
            <a:r>
              <a:rPr lang="el-GR" sz="900" dirty="0" err="1" smtClean="0"/>
              <a:t>risk</a:t>
            </a:r>
            <a:r>
              <a:rPr lang="el-GR" sz="900" dirty="0" smtClean="0"/>
              <a:t>) </a:t>
            </a:r>
            <a:r>
              <a:rPr lang="el-GR" sz="900" b="1" dirty="0" smtClean="0"/>
              <a:t>παίζει επίσης κάποιο ρόλο στην αύξηση του αριθμού περιστατικών</a:t>
            </a:r>
            <a:r>
              <a:rPr lang="el-GR" sz="900" dirty="0" smtClean="0"/>
              <a:t>. </a:t>
            </a:r>
            <a:r>
              <a:rPr lang="el-GR" sz="900" b="1" dirty="0" smtClean="0"/>
              <a:t>Διεθνώς όμως, παρατηρείται ότι για κάποιους καρκίνους ο κίνδυνος αυτός αυξάνεται ενώ για άλλους ελαττώνεται, με αποτέλεσμα η καθαρή αύξηση (</a:t>
            </a:r>
            <a:r>
              <a:rPr lang="el-GR" sz="900" b="1" dirty="0" err="1" smtClean="0"/>
              <a:t>net</a:t>
            </a:r>
            <a:r>
              <a:rPr lang="el-GR" sz="900" b="1" dirty="0" smtClean="0"/>
              <a:t> </a:t>
            </a:r>
            <a:r>
              <a:rPr lang="el-GR" sz="900" b="1" dirty="0" err="1" smtClean="0"/>
              <a:t>increase</a:t>
            </a:r>
            <a:r>
              <a:rPr lang="el-GR" sz="900" b="1" dirty="0" smtClean="0"/>
              <a:t>) του κινδύνου εμφάνισης για το σύνολο των καρκίνων να μην είναι πολύ μεγάλη. Σε μερικές χώρες ο συνολικός κίνδυνος αυξάνεται ελαφρά ενώ σε άλλες μειώνεται ελαφρά</a:t>
            </a:r>
            <a:r>
              <a:rPr lang="el-GR" sz="900" dirty="0" smtClean="0"/>
              <a:t>.</a:t>
            </a:r>
          </a:p>
          <a:p>
            <a:endParaRPr lang="el-GR" sz="900" dirty="0" smtClean="0"/>
          </a:p>
          <a:p>
            <a:r>
              <a:rPr lang="el-GR" sz="900" dirty="0" err="1" smtClean="0"/>
              <a:t>Μαστογραφικού</a:t>
            </a:r>
            <a:r>
              <a:rPr lang="el-GR" sz="900" baseline="0" dirty="0" smtClean="0"/>
              <a:t> ελέγχου </a:t>
            </a:r>
            <a:r>
              <a:rPr lang="en-US" sz="900" baseline="0" dirty="0" smtClean="0"/>
              <a:t>: </a:t>
            </a:r>
            <a:r>
              <a:rPr lang="el-GR" sz="900" baseline="0" dirty="0" err="1" smtClean="0"/>
              <a:t>παγκύπρια</a:t>
            </a:r>
            <a:r>
              <a:rPr lang="el-GR" sz="900" baseline="0" dirty="0" smtClean="0"/>
              <a:t> από το 2007</a:t>
            </a:r>
          </a:p>
          <a:p>
            <a:r>
              <a:rPr lang="el-GR" sz="900" baseline="0" dirty="0" err="1" smtClean="0"/>
              <a:t>Ορθοκολικού</a:t>
            </a:r>
            <a:r>
              <a:rPr lang="el-GR" sz="900" baseline="0" dirty="0" smtClean="0"/>
              <a:t> καρκίνου</a:t>
            </a:r>
            <a:r>
              <a:rPr lang="en-US" sz="900" baseline="0" dirty="0" smtClean="0"/>
              <a:t>: </a:t>
            </a:r>
            <a:r>
              <a:rPr lang="el-GR" sz="900" baseline="0" dirty="0" smtClean="0"/>
              <a:t>πιλοτικά στη Λάρνακα από το  2013</a:t>
            </a:r>
          </a:p>
          <a:p>
            <a:endParaRPr lang="el-GR" sz="1050" dirty="0" smtClean="0"/>
          </a:p>
          <a:p>
            <a:endParaRPr lang="en-US" sz="1050" dirty="0"/>
          </a:p>
        </p:txBody>
      </p:sp>
      <p:sp>
        <p:nvSpPr>
          <p:cNvPr id="4" name="Slide Number Placeholder 3"/>
          <p:cNvSpPr>
            <a:spLocks noGrp="1"/>
          </p:cNvSpPr>
          <p:nvPr>
            <p:ph type="sldNum" sz="quarter" idx="10"/>
          </p:nvPr>
        </p:nvSpPr>
        <p:spPr/>
        <p:txBody>
          <a:bodyPr/>
          <a:lstStyle/>
          <a:p>
            <a:fld id="{3BF8F478-9131-42FB-A41B-FAE74D2D0F5E}" type="slidenum">
              <a:rPr lang="en-US" smtClean="0"/>
              <a:t>13</a:t>
            </a:fld>
            <a:endParaRPr lang="en-US"/>
          </a:p>
        </p:txBody>
      </p:sp>
    </p:spTree>
    <p:extLst>
      <p:ext uri="{BB962C8B-B14F-4D97-AF65-F5344CB8AC3E}">
        <p14:creationId xmlns:p14="http://schemas.microsoft.com/office/powerpoint/2010/main" val="4227068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l-GR"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Τα περιστατικά καρκίνου του εμφανίζονται συχνότερα στους άνδρες από ότι στις γυναίκες.</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BF8F478-9131-42FB-A41B-FAE74D2D0F5E}" type="slidenum">
              <a:rPr lang="en-US" smtClean="0"/>
              <a:t>14</a:t>
            </a:fld>
            <a:endParaRPr lang="en-US"/>
          </a:p>
        </p:txBody>
      </p:sp>
    </p:spTree>
    <p:extLst>
      <p:ext uri="{BB962C8B-B14F-4D97-AF65-F5344CB8AC3E}">
        <p14:creationId xmlns:p14="http://schemas.microsoft.com/office/powerpoint/2010/main" val="3790797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8F478-9131-42FB-A41B-FAE74D2D0F5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54654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8F478-9131-42FB-A41B-FAE74D2D0F5E}" type="slidenum">
              <a:rPr lang="en-US" smtClean="0"/>
              <a:t>16</a:t>
            </a:fld>
            <a:endParaRPr lang="en-US"/>
          </a:p>
        </p:txBody>
      </p:sp>
    </p:spTree>
    <p:extLst>
      <p:ext uri="{BB962C8B-B14F-4D97-AF65-F5344CB8AC3E}">
        <p14:creationId xmlns:p14="http://schemas.microsoft.com/office/powerpoint/2010/main" val="4171163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8F478-9131-42FB-A41B-FAE74D2D0F5E}" type="slidenum">
              <a:rPr lang="en-US" smtClean="0"/>
              <a:t>17</a:t>
            </a:fld>
            <a:endParaRPr lang="en-US"/>
          </a:p>
        </p:txBody>
      </p:sp>
    </p:spTree>
    <p:extLst>
      <p:ext uri="{BB962C8B-B14F-4D97-AF65-F5344CB8AC3E}">
        <p14:creationId xmlns:p14="http://schemas.microsoft.com/office/powerpoint/2010/main" val="3739083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Τα περιστατικά καρκίνου εμφανίζονται συχνότερα στις ηλικιακές ομάδες 60-79 με ποσοστό 57% στους άνδρες και στις ηλικιακές ομάδες 55-74 με ποσοστό 42% στις γυναίκες.</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BF8F478-9131-42FB-A41B-FAE74D2D0F5E}" type="slidenum">
              <a:rPr lang="en-US" smtClean="0"/>
              <a:t>18</a:t>
            </a:fld>
            <a:endParaRPr lang="en-US"/>
          </a:p>
        </p:txBody>
      </p:sp>
    </p:spTree>
    <p:extLst>
      <p:ext uri="{BB962C8B-B14F-4D97-AF65-F5344CB8AC3E}">
        <p14:creationId xmlns:p14="http://schemas.microsoft.com/office/powerpoint/2010/main" val="141168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8F478-9131-42FB-A41B-FAE74D2D0F5E}" type="slidenum">
              <a:rPr lang="en-US" smtClean="0"/>
              <a:t>20</a:t>
            </a:fld>
            <a:endParaRPr lang="en-US"/>
          </a:p>
        </p:txBody>
      </p:sp>
    </p:spTree>
    <p:extLst>
      <p:ext uri="{BB962C8B-B14F-4D97-AF65-F5344CB8AC3E}">
        <p14:creationId xmlns:p14="http://schemas.microsoft.com/office/powerpoint/2010/main" val="415339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Η πληρότητα κάλυψης των περιστατικών, έχει υπολογιστεί το 1999 γύρω στο 86%, το 2009 γύρω στο 92% και το 2015 στο 95%.</a:t>
            </a:r>
          </a:p>
          <a:p>
            <a:endParaRPr lang="el-G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effectLst/>
                <a:latin typeface="+mn-lt"/>
                <a:ea typeface="+mn-ea"/>
                <a:cs typeface="+mn-cs"/>
              </a:rPr>
              <a:t>Το Αρχείο Καρκίνου άρχισε την λειτουργία του σε νέα βάση από τον Μάιο του 1998 όταν η Κύπρος έγινε μέλος της Κοινοπραξίας για τον Καρκίνο στη Μέση Ανατολή, Πέντε χώρες συμμετέχουν σε αυτή: το Ισραήλ , η Παλαιστίνη (Λωρίδα της Γάζας και Δυτική όχθη), η Αίγυπτος, η Ιορδανία και η Κύπρος, Οι χώρες αυτές συμφώνησαν στο να συλλέγουν τα νέα περιστατικά καρκίνου στην επικράτεια τους με βάση ένα κοινό σύστημα κωδικοποίησης,</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F8F478-9131-42FB-A41B-FAE74D2D0F5E}" type="slidenum">
              <a:rPr lang="en-US" smtClean="0"/>
              <a:t>2</a:t>
            </a:fld>
            <a:endParaRPr lang="en-US"/>
          </a:p>
        </p:txBody>
      </p:sp>
    </p:spTree>
    <p:extLst>
      <p:ext uri="{BB962C8B-B14F-4D97-AF65-F5344CB8AC3E}">
        <p14:creationId xmlns:p14="http://schemas.microsoft.com/office/powerpoint/2010/main" val="126509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smtClean="0">
                <a:effectLst/>
                <a:latin typeface="Verdana" panose="020B0604030504040204" pitchFamily="34" charset="0"/>
                <a:ea typeface="Calibri" panose="020F0502020204030204" pitchFamily="34" charset="0"/>
                <a:cs typeface="Times New Roman" panose="02020603050405020304" pitchFamily="18" charset="0"/>
              </a:rPr>
              <a:t>Οι πληροφορίες αντλούνται από διάφορες πηγές τόσο από το δημόσιο όσο και από τον ιδιωτικό τομέα και συγκεκριμένα τις </a:t>
            </a:r>
            <a:r>
              <a:rPr lang="el-GR" sz="1200" dirty="0" err="1" smtClean="0">
                <a:effectLst/>
                <a:latin typeface="Verdana" panose="020B0604030504040204" pitchFamily="34" charset="0"/>
                <a:ea typeface="Calibri" panose="020F0502020204030204" pitchFamily="34" charset="0"/>
                <a:cs typeface="Times New Roman" panose="02020603050405020304" pitchFamily="18" charset="0"/>
              </a:rPr>
              <a:t>ιστοπαθολογικές</a:t>
            </a:r>
            <a:r>
              <a:rPr lang="el-GR" sz="1200" dirty="0" smtClean="0">
                <a:effectLst/>
                <a:latin typeface="Verdana" panose="020B0604030504040204" pitchFamily="34" charset="0"/>
                <a:ea typeface="Calibri" panose="020F0502020204030204" pitchFamily="34" charset="0"/>
                <a:cs typeface="Times New Roman" panose="02020603050405020304" pitchFamily="18" charset="0"/>
              </a:rPr>
              <a:t>, κυτταρολογικές και αιματολογικές εκθέσεις, τους φακέλους ασθενών και τα πιστοποιητικά θανάτου (από το 2004 και μετά, περιλαμβάνει και Κύπριους υπηκόους που πέθαναν στο εξωτερικό). Σήμερα, το Αρχείο Καρκίνου Κύπρου περιλαμβάνει τα περιστατικά που διαγνώστηκαν κατά την περίοδο 1998-2014.</a:t>
            </a:r>
            <a:endParaRPr lang="en-US" dirty="0"/>
          </a:p>
        </p:txBody>
      </p:sp>
      <p:sp>
        <p:nvSpPr>
          <p:cNvPr id="4" name="Slide Number Placeholder 3"/>
          <p:cNvSpPr>
            <a:spLocks noGrp="1"/>
          </p:cNvSpPr>
          <p:nvPr>
            <p:ph type="sldNum" sz="quarter" idx="10"/>
          </p:nvPr>
        </p:nvSpPr>
        <p:spPr/>
        <p:txBody>
          <a:bodyPr/>
          <a:lstStyle/>
          <a:p>
            <a:fld id="{3BF8F478-9131-42FB-A41B-FAE74D2D0F5E}" type="slidenum">
              <a:rPr lang="en-US" smtClean="0"/>
              <a:t>3</a:t>
            </a:fld>
            <a:endParaRPr lang="en-US"/>
          </a:p>
        </p:txBody>
      </p:sp>
    </p:spTree>
    <p:extLst>
      <p:ext uri="{BB962C8B-B14F-4D97-AF65-F5344CB8AC3E}">
        <p14:creationId xmlns:p14="http://schemas.microsoft.com/office/powerpoint/2010/main" val="233717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1" i="1" dirty="0" smtClean="0"/>
              <a:t>Επίπτωση </a:t>
            </a:r>
            <a:r>
              <a:rPr lang="en-US" dirty="0" smtClean="0"/>
              <a:t>: </a:t>
            </a:r>
            <a:r>
              <a:rPr lang="el-GR" dirty="0" smtClean="0"/>
              <a:t>Αριθμός</a:t>
            </a:r>
            <a:r>
              <a:rPr lang="el-GR" baseline="0" dirty="0" smtClean="0"/>
              <a:t> </a:t>
            </a:r>
            <a:r>
              <a:rPr lang="el-GR" dirty="0" smtClean="0"/>
              <a:t>νέα</a:t>
            </a:r>
            <a:r>
              <a:rPr lang="el-GR" baseline="0" dirty="0" smtClean="0"/>
              <a:t> περιστατικά/ πληθυσμό καθορισμένου χρόνου ανά 100 000</a:t>
            </a:r>
          </a:p>
          <a:p>
            <a:endParaRPr lang="el-GR" baseline="0" dirty="0" smtClean="0"/>
          </a:p>
          <a:p>
            <a:r>
              <a:rPr lang="el-GR" b="1" dirty="0" err="1" smtClean="0"/>
              <a:t>Επιπολασμός</a:t>
            </a:r>
            <a:r>
              <a:rPr lang="el-GR" baseline="0" dirty="0" smtClean="0"/>
              <a:t> </a:t>
            </a:r>
            <a:r>
              <a:rPr lang="en-US" baseline="0" dirty="0" smtClean="0"/>
              <a:t>:</a:t>
            </a:r>
            <a:r>
              <a:rPr lang="el-GR" dirty="0" smtClean="0"/>
              <a:t>Ο</a:t>
            </a:r>
            <a:r>
              <a:rPr lang="en-US" baseline="0" dirty="0" smtClean="0"/>
              <a:t> </a:t>
            </a:r>
            <a:r>
              <a:rPr lang="el-GR" dirty="0" smtClean="0"/>
              <a:t>αριθμός</a:t>
            </a:r>
            <a:r>
              <a:rPr lang="en-US" baseline="0" dirty="0" smtClean="0"/>
              <a:t> </a:t>
            </a:r>
            <a:r>
              <a:rPr lang="el-GR" dirty="0" smtClean="0"/>
              <a:t>των</a:t>
            </a:r>
            <a:r>
              <a:rPr lang="en-US" dirty="0" smtClean="0"/>
              <a:t> </a:t>
            </a:r>
            <a:r>
              <a:rPr lang="el-GR" dirty="0" smtClean="0"/>
              <a:t>περιστατικών</a:t>
            </a:r>
            <a:r>
              <a:rPr lang="en-US" dirty="0" smtClean="0"/>
              <a:t> </a:t>
            </a:r>
            <a:r>
              <a:rPr lang="el-GR" dirty="0" smtClean="0"/>
              <a:t>που</a:t>
            </a:r>
            <a:r>
              <a:rPr lang="en-US" baseline="0" dirty="0" smtClean="0"/>
              <a:t> </a:t>
            </a:r>
            <a:r>
              <a:rPr lang="el-GR" dirty="0" smtClean="0"/>
              <a:t>ήδη</a:t>
            </a:r>
            <a:r>
              <a:rPr lang="en-US" dirty="0" smtClean="0"/>
              <a:t> </a:t>
            </a:r>
            <a:r>
              <a:rPr lang="el-GR" dirty="0" smtClean="0"/>
              <a:t>υπάρχουν</a:t>
            </a:r>
            <a:r>
              <a:rPr lang="en-US" dirty="0" smtClean="0"/>
              <a:t> </a:t>
            </a:r>
            <a:r>
              <a:rPr lang="el-GR" dirty="0" smtClean="0"/>
              <a:t>στον</a:t>
            </a:r>
            <a:r>
              <a:rPr lang="en-US" dirty="0" smtClean="0"/>
              <a:t> </a:t>
            </a:r>
            <a:r>
              <a:rPr lang="el-GR" dirty="0" smtClean="0"/>
              <a:t>πληθυσμό</a:t>
            </a:r>
            <a:r>
              <a:rPr lang="en-US" dirty="0" smtClean="0"/>
              <a:t> </a:t>
            </a:r>
            <a:r>
              <a:rPr lang="el-GR" dirty="0" smtClean="0"/>
              <a:t>μία</a:t>
            </a:r>
            <a:r>
              <a:rPr lang="en-US" dirty="0" smtClean="0"/>
              <a:t> </a:t>
            </a:r>
            <a:r>
              <a:rPr lang="el-GR" dirty="0" smtClean="0"/>
              <a:t>δεδομένη</a:t>
            </a:r>
            <a:r>
              <a:rPr lang="en-US" dirty="0" smtClean="0"/>
              <a:t> </a:t>
            </a:r>
            <a:r>
              <a:rPr lang="el-GR" dirty="0" smtClean="0"/>
              <a:t>χρονική</a:t>
            </a:r>
            <a:r>
              <a:rPr lang="en-US" dirty="0" smtClean="0"/>
              <a:t> </a:t>
            </a:r>
            <a:r>
              <a:rPr lang="el-GR" dirty="0" smtClean="0"/>
              <a:t>στιγμή</a:t>
            </a:r>
          </a:p>
          <a:p>
            <a:endParaRPr lang="el-GR" dirty="0" smtClean="0"/>
          </a:p>
          <a:p>
            <a:r>
              <a:rPr lang="el-GR" b="1" i="0" dirty="0" smtClean="0">
                <a:solidFill>
                  <a:srgbClr val="6A6A6A"/>
                </a:solidFill>
                <a:effectLst/>
                <a:latin typeface="arial" panose="020B0604020202020204" pitchFamily="34" charset="0"/>
              </a:rPr>
              <a:t>Θνησιμότητα</a:t>
            </a:r>
            <a:r>
              <a:rPr lang="el-GR" b="0" i="0" dirty="0" smtClean="0">
                <a:solidFill>
                  <a:srgbClr val="545454"/>
                </a:solidFill>
                <a:effectLst/>
                <a:latin typeface="arial" panose="020B0604020202020204" pitchFamily="34" charset="0"/>
              </a:rPr>
              <a:t>. Ο αριθμός θανάτων σε έναν πληθυσμό</a:t>
            </a:r>
            <a:endParaRPr lang="el-GR" dirty="0" smtClean="0"/>
          </a:p>
          <a:p>
            <a:endParaRPr lang="el-GR" dirty="0" smtClean="0"/>
          </a:p>
          <a:p>
            <a:endParaRPr lang="en-US" dirty="0"/>
          </a:p>
        </p:txBody>
      </p:sp>
      <p:sp>
        <p:nvSpPr>
          <p:cNvPr id="4" name="Slide Number Placeholder 3"/>
          <p:cNvSpPr>
            <a:spLocks noGrp="1"/>
          </p:cNvSpPr>
          <p:nvPr>
            <p:ph type="sldNum" sz="quarter" idx="10"/>
          </p:nvPr>
        </p:nvSpPr>
        <p:spPr/>
        <p:txBody>
          <a:bodyPr/>
          <a:lstStyle/>
          <a:p>
            <a:fld id="{3BF8F478-9131-42FB-A41B-FAE74D2D0F5E}" type="slidenum">
              <a:rPr lang="en-US" smtClean="0"/>
              <a:t>4</a:t>
            </a:fld>
            <a:endParaRPr lang="en-US"/>
          </a:p>
        </p:txBody>
      </p:sp>
    </p:spTree>
    <p:extLst>
      <p:ext uri="{BB962C8B-B14F-4D97-AF65-F5344CB8AC3E}">
        <p14:creationId xmlns:p14="http://schemas.microsoft.com/office/powerpoint/2010/main" val="110555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l-GR" dirty="0" smtClean="0">
              <a:solidFill>
                <a:schemeClr val="bg1"/>
              </a:solidFill>
            </a:endParaRPr>
          </a:p>
          <a:p>
            <a:r>
              <a:rPr lang="el-GR" dirty="0" smtClean="0"/>
              <a:t>Τα δεδομένα του Αρχείου Καρκίνου Κύπρου, έχουν κριθεί κατάλληλα (με βάση συγκεκριμένων πρότυπων ποιότητας) και εντάχθηκαν σε πολλές διεθνείς και ευρωπαϊκές βάσεις δεδομένων.</a:t>
            </a:r>
            <a:endParaRPr lang="en-US" dirty="0"/>
          </a:p>
        </p:txBody>
      </p:sp>
      <p:sp>
        <p:nvSpPr>
          <p:cNvPr id="4" name="Slide Number Placeholder 3"/>
          <p:cNvSpPr>
            <a:spLocks noGrp="1"/>
          </p:cNvSpPr>
          <p:nvPr>
            <p:ph type="sldNum" sz="quarter" idx="10"/>
          </p:nvPr>
        </p:nvSpPr>
        <p:spPr/>
        <p:txBody>
          <a:bodyPr/>
          <a:lstStyle/>
          <a:p>
            <a:fld id="{3BF8F478-9131-42FB-A41B-FAE74D2D0F5E}" type="slidenum">
              <a:rPr lang="en-US" smtClean="0"/>
              <a:t>5</a:t>
            </a:fld>
            <a:endParaRPr lang="en-US"/>
          </a:p>
        </p:txBody>
      </p:sp>
    </p:spTree>
    <p:extLst>
      <p:ext uri="{BB962C8B-B14F-4D97-AF65-F5344CB8AC3E}">
        <p14:creationId xmlns:p14="http://schemas.microsoft.com/office/powerpoint/2010/main" val="3906096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F8F478-9131-42FB-A41B-FAE74D2D0F5E}" type="slidenum">
              <a:rPr lang="en-US" smtClean="0"/>
              <a:t>6</a:t>
            </a:fld>
            <a:endParaRPr lang="en-US"/>
          </a:p>
        </p:txBody>
      </p:sp>
    </p:spTree>
    <p:extLst>
      <p:ext uri="{BB962C8B-B14F-4D97-AF65-F5344CB8AC3E}">
        <p14:creationId xmlns:p14="http://schemas.microsoft.com/office/powerpoint/2010/main" val="261999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8F478-9131-42FB-A41B-FAE74D2D0F5E}" type="slidenum">
              <a:rPr lang="en-US" smtClean="0"/>
              <a:t>7</a:t>
            </a:fld>
            <a:endParaRPr lang="en-US"/>
          </a:p>
        </p:txBody>
      </p:sp>
    </p:spTree>
    <p:extLst>
      <p:ext uri="{BB962C8B-B14F-4D97-AF65-F5344CB8AC3E}">
        <p14:creationId xmlns:p14="http://schemas.microsoft.com/office/powerpoint/2010/main" val="4191853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8F478-9131-42FB-A41B-FAE74D2D0F5E}" type="slidenum">
              <a:rPr lang="en-US" smtClean="0"/>
              <a:t>8</a:t>
            </a:fld>
            <a:endParaRPr lang="en-US"/>
          </a:p>
        </p:txBody>
      </p:sp>
    </p:spTree>
    <p:extLst>
      <p:ext uri="{BB962C8B-B14F-4D97-AF65-F5344CB8AC3E}">
        <p14:creationId xmlns:p14="http://schemas.microsoft.com/office/powerpoint/2010/main" val="73825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F8F478-9131-42FB-A41B-FAE74D2D0F5E}" type="slidenum">
              <a:rPr lang="en-US" smtClean="0"/>
              <a:t>9</a:t>
            </a:fld>
            <a:endParaRPr lang="en-US"/>
          </a:p>
        </p:txBody>
      </p:sp>
    </p:spTree>
    <p:extLst>
      <p:ext uri="{BB962C8B-B14F-4D97-AF65-F5344CB8AC3E}">
        <p14:creationId xmlns:p14="http://schemas.microsoft.com/office/powerpoint/2010/main" val="1964579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07F2C1-A4D0-41B9-9E41-B8C7A5D980F6}" type="datetime1">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977E6-CB68-4AEE-B8ED-5A64B7D883D6}"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640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29EE4622-DEEF-4752-B5D7-5940F41B6E0F}" type="datetime1">
              <a:rPr lang="en-US" smtClean="0"/>
              <a:t>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977E6-CB68-4AEE-B8ED-5A64B7D883D6}" type="slidenum">
              <a:rPr lang="en-US" smtClean="0"/>
              <a:t>‹#›</a:t>
            </a:fld>
            <a:endParaRPr lang="en-US"/>
          </a:p>
        </p:txBody>
      </p:sp>
    </p:spTree>
    <p:extLst>
      <p:ext uri="{BB962C8B-B14F-4D97-AF65-F5344CB8AC3E}">
        <p14:creationId xmlns:p14="http://schemas.microsoft.com/office/powerpoint/2010/main" val="1121697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C02A7D-F7AB-445D-8211-199DAB5B1488}" type="datetime1">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977E6-CB68-4AEE-B8ED-5A64B7D883D6}" type="slidenum">
              <a:rPr lang="en-US" smtClean="0"/>
              <a:t>‹#›</a:t>
            </a:fld>
            <a:endParaRPr lang="en-US"/>
          </a:p>
        </p:txBody>
      </p:sp>
    </p:spTree>
    <p:extLst>
      <p:ext uri="{BB962C8B-B14F-4D97-AF65-F5344CB8AC3E}">
        <p14:creationId xmlns:p14="http://schemas.microsoft.com/office/powerpoint/2010/main" val="3481347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E87A1-001E-4E56-AB6A-79186FCB191A}" type="datetime1">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977E6-CB68-4AEE-B8ED-5A64B7D883D6}"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562917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3A4998-EB82-41CD-B71D-DB8F56511572}" type="datetime1">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977E6-CB68-4AEE-B8ED-5A64B7D883D6}" type="slidenum">
              <a:rPr lang="en-US" smtClean="0"/>
              <a:t>‹#›</a:t>
            </a:fld>
            <a:endParaRPr lang="en-US"/>
          </a:p>
        </p:txBody>
      </p:sp>
    </p:spTree>
    <p:extLst>
      <p:ext uri="{BB962C8B-B14F-4D97-AF65-F5344CB8AC3E}">
        <p14:creationId xmlns:p14="http://schemas.microsoft.com/office/powerpoint/2010/main" val="2204345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257657-FB2B-46BD-8AFA-F7477C949FE5}" type="datetime1">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977E6-CB68-4AEE-B8ED-5A64B7D883D6}"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49554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0633BA-82A8-4D2D-9DE7-5E20867A7787}" type="datetime1">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977E6-CB68-4AEE-B8ED-5A64B7D883D6}" type="slidenum">
              <a:rPr lang="en-US" smtClean="0"/>
              <a:t>‹#›</a:t>
            </a:fld>
            <a:endParaRPr lang="en-US"/>
          </a:p>
        </p:txBody>
      </p:sp>
    </p:spTree>
    <p:extLst>
      <p:ext uri="{BB962C8B-B14F-4D97-AF65-F5344CB8AC3E}">
        <p14:creationId xmlns:p14="http://schemas.microsoft.com/office/powerpoint/2010/main" val="2640273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A39318-95FE-4150-A963-44EB8C39B38A}" type="datetime1">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977E6-CB68-4AEE-B8ED-5A64B7D883D6}" type="slidenum">
              <a:rPr lang="en-US" smtClean="0"/>
              <a:t>‹#›</a:t>
            </a:fld>
            <a:endParaRPr lang="en-US"/>
          </a:p>
        </p:txBody>
      </p:sp>
    </p:spTree>
    <p:extLst>
      <p:ext uri="{BB962C8B-B14F-4D97-AF65-F5344CB8AC3E}">
        <p14:creationId xmlns:p14="http://schemas.microsoft.com/office/powerpoint/2010/main" val="237655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913E11-C165-4066-B47E-CBA6463DB04D}" type="datetime1">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977E6-CB68-4AEE-B8ED-5A64B7D883D6}" type="slidenum">
              <a:rPr lang="en-US" smtClean="0"/>
              <a:t>‹#›</a:t>
            </a:fld>
            <a:endParaRPr lang="en-US"/>
          </a:p>
        </p:txBody>
      </p:sp>
    </p:spTree>
    <p:extLst>
      <p:ext uri="{BB962C8B-B14F-4D97-AF65-F5344CB8AC3E}">
        <p14:creationId xmlns:p14="http://schemas.microsoft.com/office/powerpoint/2010/main" val="169613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07F2C1-A4D0-41B9-9E41-B8C7A5D980F6}" type="datetime1">
              <a:rPr lang="en-US" smtClean="0">
                <a:solidFill>
                  <a:srgbClr val="146194">
                    <a:lumMod val="50000"/>
                  </a:srgbClr>
                </a:solidFill>
              </a:rPr>
              <a:pPr/>
              <a:t>1/6/2018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078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523475-32E5-4F5E-BD51-B950A9CA05CF}" type="datetime1">
              <a:rPr lang="en-US" smtClean="0">
                <a:solidFill>
                  <a:srgbClr val="146194">
                    <a:lumMod val="50000"/>
                  </a:srgbClr>
                </a:solidFill>
              </a:rPr>
              <a:pPr/>
              <a:t>1/6/2018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67421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523475-32E5-4F5E-BD51-B950A9CA05CF}" type="datetime1">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977E6-CB68-4AEE-B8ED-5A64B7D883D6}" type="slidenum">
              <a:rPr lang="en-US" smtClean="0"/>
              <a:t>‹#›</a:t>
            </a:fld>
            <a:endParaRPr lang="en-US"/>
          </a:p>
        </p:txBody>
      </p:sp>
    </p:spTree>
    <p:extLst>
      <p:ext uri="{BB962C8B-B14F-4D97-AF65-F5344CB8AC3E}">
        <p14:creationId xmlns:p14="http://schemas.microsoft.com/office/powerpoint/2010/main" val="2521756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1665C-0FAC-483C-A552-F62BB972EC3C}" type="datetime1">
              <a:rPr lang="en-US" smtClean="0">
                <a:solidFill>
                  <a:srgbClr val="146194">
                    <a:lumMod val="50000"/>
                  </a:srgbClr>
                </a:solidFill>
              </a:rPr>
              <a:pPr/>
              <a:t>1/6/2018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428655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3EF34C-E79E-453A-A46E-DBB495931493}" type="datetime1">
              <a:rPr lang="en-US" smtClean="0">
                <a:solidFill>
                  <a:srgbClr val="146194">
                    <a:lumMod val="50000"/>
                  </a:srgbClr>
                </a:solidFill>
              </a:rPr>
              <a:pPr/>
              <a:t>1/6/2018</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085451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3BA095-6A89-430D-AB02-DDF2E5D27B1E}" type="datetime1">
              <a:rPr lang="en-US" smtClean="0">
                <a:solidFill>
                  <a:srgbClr val="146194">
                    <a:lumMod val="50000"/>
                  </a:srgbClr>
                </a:solidFill>
              </a:rPr>
              <a:pPr/>
              <a:t>1/6/2018</a:t>
            </a:fld>
            <a:endParaRPr lang="en-US">
              <a:solidFill>
                <a:srgbClr val="146194">
                  <a:lumMod val="50000"/>
                </a:srgbClr>
              </a:solidFill>
            </a:endParaRPr>
          </a:p>
        </p:txBody>
      </p:sp>
      <p:sp>
        <p:nvSpPr>
          <p:cNvPr id="8" name="Footer Placeholder 7"/>
          <p:cNvSpPr>
            <a:spLocks noGrp="1"/>
          </p:cNvSpPr>
          <p:nvPr>
            <p:ph type="ftr" sz="quarter" idx="11"/>
          </p:nvPr>
        </p:nvSpPr>
        <p:spPr/>
        <p:txBody>
          <a:bodyPr/>
          <a:lstStyle/>
          <a:p>
            <a:endParaRPr lang="en-US">
              <a:solidFill>
                <a:srgbClr val="146194">
                  <a:lumMod val="50000"/>
                </a:srgbClr>
              </a:solidFill>
            </a:endParaRPr>
          </a:p>
        </p:txBody>
      </p:sp>
      <p:sp>
        <p:nvSpPr>
          <p:cNvPr id="9" name="Slide Number Placeholder 8"/>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942023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02E099-C254-4421-8543-DC4234281A8D}" type="datetime1">
              <a:rPr lang="en-US" smtClean="0">
                <a:solidFill>
                  <a:srgbClr val="146194">
                    <a:lumMod val="50000"/>
                  </a:srgbClr>
                </a:solidFill>
              </a:rPr>
              <a:pPr/>
              <a:t>1/6/2018</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021061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818AD-2084-41FE-965E-2DA68304B3B2}" type="datetime1">
              <a:rPr lang="en-US" smtClean="0">
                <a:solidFill>
                  <a:srgbClr val="146194">
                    <a:lumMod val="50000"/>
                  </a:srgbClr>
                </a:solidFill>
              </a:rPr>
              <a:pPr/>
              <a:t>1/6/2018</a:t>
            </a:fld>
            <a:endParaRPr lang="en-US">
              <a:solidFill>
                <a:srgbClr val="146194">
                  <a:lumMod val="50000"/>
                </a:srgbClr>
              </a:solidFill>
            </a:endParaRPr>
          </a:p>
        </p:txBody>
      </p:sp>
      <p:sp>
        <p:nvSpPr>
          <p:cNvPr id="3" name="Footer Placeholder 2"/>
          <p:cNvSpPr>
            <a:spLocks noGrp="1"/>
          </p:cNvSpPr>
          <p:nvPr>
            <p:ph type="ftr" sz="quarter" idx="11"/>
          </p:nvPr>
        </p:nvSpPr>
        <p:spPr/>
        <p:txBody>
          <a:bodyPr/>
          <a:lstStyle/>
          <a:p>
            <a:endParaRPr lang="en-US">
              <a:solidFill>
                <a:srgbClr val="146194">
                  <a:lumMod val="50000"/>
                </a:srgbClr>
              </a:solidFill>
            </a:endParaRPr>
          </a:p>
        </p:txBody>
      </p:sp>
      <p:sp>
        <p:nvSpPr>
          <p:cNvPr id="4" name="Slide Number Placeholder 3"/>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4225098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26961-48C4-411A-B1DF-5804D3C7E6D6}" type="datetime1">
              <a:rPr lang="en-US" smtClean="0">
                <a:solidFill>
                  <a:srgbClr val="146194">
                    <a:lumMod val="50000"/>
                  </a:srgbClr>
                </a:solidFill>
              </a:rPr>
              <a:pPr/>
              <a:t>1/6/2018</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665720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2D858-9014-4649-829A-15565A5C7E07}" type="datetime1">
              <a:rPr lang="en-US" smtClean="0">
                <a:solidFill>
                  <a:srgbClr val="146194">
                    <a:lumMod val="50000"/>
                  </a:srgbClr>
                </a:solidFill>
              </a:rPr>
              <a:pPr/>
              <a:t>1/6/2018</a:t>
            </a:fld>
            <a:endParaRPr lang="en-US">
              <a:solidFill>
                <a:srgbClr val="146194">
                  <a:lumMod val="50000"/>
                </a:srgbClr>
              </a:solidFill>
            </a:endParaRPr>
          </a:p>
        </p:txBody>
      </p:sp>
      <p:sp>
        <p:nvSpPr>
          <p:cNvPr id="6" name="Footer Placeholder 5"/>
          <p:cNvSpPr>
            <a:spLocks noGrp="1"/>
          </p:cNvSpPr>
          <p:nvPr>
            <p:ph type="ftr" sz="quarter" idx="11"/>
          </p:nvPr>
        </p:nvSpPr>
        <p:spPr/>
        <p:txBody>
          <a:bodyPr/>
          <a:lstStyle/>
          <a:p>
            <a:endParaRPr lang="en-US">
              <a:solidFill>
                <a:srgbClr val="146194">
                  <a:lumMod val="50000"/>
                </a:srgbClr>
              </a:solidFill>
            </a:endParaRPr>
          </a:p>
        </p:txBody>
      </p:sp>
      <p:sp>
        <p:nvSpPr>
          <p:cNvPr id="7" name="Slide Number Placeholder 6"/>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465878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29EE4622-DEEF-4752-B5D7-5940F41B6E0F}" type="datetime1">
              <a:rPr lang="en-US" smtClean="0">
                <a:solidFill>
                  <a:srgbClr val="146194">
                    <a:lumMod val="50000"/>
                  </a:srgbClr>
                </a:solidFill>
              </a:rPr>
              <a:pPr/>
              <a:t>1/6/2018</a:t>
            </a:fld>
            <a:endParaRPr lang="en-US">
              <a:solidFill>
                <a:srgbClr val="146194">
                  <a:lumMod val="50000"/>
                </a:srgbClr>
              </a:solidFill>
            </a:endParaRPr>
          </a:p>
        </p:txBody>
      </p:sp>
      <p:sp>
        <p:nvSpPr>
          <p:cNvPr id="4" name="Footer Placeholder 3"/>
          <p:cNvSpPr>
            <a:spLocks noGrp="1"/>
          </p:cNvSpPr>
          <p:nvPr>
            <p:ph type="ftr" sz="quarter" idx="11"/>
          </p:nvPr>
        </p:nvSpPr>
        <p:spPr/>
        <p:txBody>
          <a:bodyPr/>
          <a:lstStyle/>
          <a:p>
            <a:endParaRPr lang="en-US">
              <a:solidFill>
                <a:srgbClr val="146194">
                  <a:lumMod val="50000"/>
                </a:srgbClr>
              </a:solidFill>
            </a:endParaRPr>
          </a:p>
        </p:txBody>
      </p:sp>
      <p:sp>
        <p:nvSpPr>
          <p:cNvPr id="5" name="Slide Number Placeholder 4"/>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261208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C02A7D-F7AB-445D-8211-199DAB5B1488}" type="datetime1">
              <a:rPr lang="en-US" smtClean="0">
                <a:solidFill>
                  <a:srgbClr val="146194">
                    <a:lumMod val="50000"/>
                  </a:srgbClr>
                </a:solidFill>
              </a:rPr>
              <a:pPr/>
              <a:t>1/6/2018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8885485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E87A1-001E-4E56-AB6A-79186FCB191A}" type="datetime1">
              <a:rPr lang="en-US" smtClean="0">
                <a:solidFill>
                  <a:srgbClr val="146194">
                    <a:lumMod val="50000"/>
                  </a:srgbClr>
                </a:solidFill>
              </a:rPr>
              <a:pPr/>
              <a:t>1/6/2018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199974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1665C-0FAC-483C-A552-F62BB972EC3C}" type="datetime1">
              <a:rPr lang="en-US" smtClean="0"/>
              <a:t>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977E6-CB68-4AEE-B8ED-5A64B7D883D6}" type="slidenum">
              <a:rPr lang="en-US" smtClean="0"/>
              <a:t>‹#›</a:t>
            </a:fld>
            <a:endParaRPr lang="en-US"/>
          </a:p>
        </p:txBody>
      </p:sp>
    </p:spTree>
    <p:extLst>
      <p:ext uri="{BB962C8B-B14F-4D97-AF65-F5344CB8AC3E}">
        <p14:creationId xmlns:p14="http://schemas.microsoft.com/office/powerpoint/2010/main" val="2404304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3A4998-EB82-41CD-B71D-DB8F56511572}" type="datetime1">
              <a:rPr lang="en-US" smtClean="0">
                <a:solidFill>
                  <a:srgbClr val="146194">
                    <a:lumMod val="50000"/>
                  </a:srgbClr>
                </a:solidFill>
              </a:rPr>
              <a:pPr/>
              <a:t>1/6/2018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885610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257657-FB2B-46BD-8AFA-F7477C949FE5}" type="datetime1">
              <a:rPr lang="en-US" smtClean="0">
                <a:solidFill>
                  <a:srgbClr val="146194">
                    <a:lumMod val="50000"/>
                  </a:srgbClr>
                </a:solidFill>
              </a:rPr>
              <a:pPr/>
              <a:t>1/6/2018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r>
              <a:rPr lang="en-US" sz="8000" dirty="0">
                <a:solidFill>
                  <a:prstClr val="white"/>
                </a:solidFill>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algn="r"/>
            <a:r>
              <a:rPr lang="en-US" sz="8000" dirty="0">
                <a:solidFill>
                  <a:prstClr val="white"/>
                </a:solidFill>
              </a:rPr>
              <a:t>”</a:t>
            </a:r>
          </a:p>
        </p:txBody>
      </p:sp>
    </p:spTree>
    <p:extLst>
      <p:ext uri="{BB962C8B-B14F-4D97-AF65-F5344CB8AC3E}">
        <p14:creationId xmlns:p14="http://schemas.microsoft.com/office/powerpoint/2010/main" val="4148991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0633BA-82A8-4D2D-9DE7-5E20867A7787}" type="datetime1">
              <a:rPr lang="en-US" smtClean="0">
                <a:solidFill>
                  <a:srgbClr val="146194">
                    <a:lumMod val="50000"/>
                  </a:srgbClr>
                </a:solidFill>
              </a:rPr>
              <a:pPr/>
              <a:t>1/6/2018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2178545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A39318-95FE-4150-A963-44EB8C39B38A}" type="datetime1">
              <a:rPr lang="en-US" smtClean="0">
                <a:solidFill>
                  <a:srgbClr val="146194">
                    <a:lumMod val="50000"/>
                  </a:srgbClr>
                </a:solidFill>
              </a:rPr>
              <a:pPr/>
              <a:t>1/6/2018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1670690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913E11-C165-4066-B47E-CBA6463DB04D}" type="datetime1">
              <a:rPr lang="en-US" smtClean="0">
                <a:solidFill>
                  <a:srgbClr val="146194">
                    <a:lumMod val="50000"/>
                  </a:srgbClr>
                </a:solidFill>
              </a:rPr>
              <a:pPr/>
              <a:t>1/6/2018</a:t>
            </a:fld>
            <a:endParaRPr lang="en-US">
              <a:solidFill>
                <a:srgbClr val="146194">
                  <a:lumMod val="50000"/>
                </a:srgbClr>
              </a:solidFill>
            </a:endParaRPr>
          </a:p>
        </p:txBody>
      </p:sp>
      <p:sp>
        <p:nvSpPr>
          <p:cNvPr id="5" name="Footer Placeholder 4"/>
          <p:cNvSpPr>
            <a:spLocks noGrp="1"/>
          </p:cNvSpPr>
          <p:nvPr>
            <p:ph type="ftr" sz="quarter" idx="11"/>
          </p:nvPr>
        </p:nvSpPr>
        <p:spPr/>
        <p:txBody>
          <a:bodyPr/>
          <a:lstStyle/>
          <a:p>
            <a:endParaRPr lang="en-US">
              <a:solidFill>
                <a:srgbClr val="146194">
                  <a:lumMod val="50000"/>
                </a:srgbClr>
              </a:solidFill>
            </a:endParaRPr>
          </a:p>
        </p:txBody>
      </p:sp>
      <p:sp>
        <p:nvSpPr>
          <p:cNvPr id="6" name="Slide Number Placeholder 5"/>
          <p:cNvSpPr>
            <a:spLocks noGrp="1"/>
          </p:cNvSpPr>
          <p:nvPr>
            <p:ph type="sldNum" sz="quarter" idx="12"/>
          </p:nvPr>
        </p:nvSpPr>
        <p:spPr/>
        <p:txBody>
          <a:body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362249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3EF34C-E79E-453A-A46E-DBB495931493}" type="datetime1">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977E6-CB68-4AEE-B8ED-5A64B7D883D6}" type="slidenum">
              <a:rPr lang="en-US" smtClean="0"/>
              <a:t>‹#›</a:t>
            </a:fld>
            <a:endParaRPr lang="en-US"/>
          </a:p>
        </p:txBody>
      </p:sp>
    </p:spTree>
    <p:extLst>
      <p:ext uri="{BB962C8B-B14F-4D97-AF65-F5344CB8AC3E}">
        <p14:creationId xmlns:p14="http://schemas.microsoft.com/office/powerpoint/2010/main" val="378186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3BA095-6A89-430D-AB02-DDF2E5D27B1E}" type="datetime1">
              <a:rPr lang="en-US" smtClean="0"/>
              <a:t>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977E6-CB68-4AEE-B8ED-5A64B7D883D6}" type="slidenum">
              <a:rPr lang="en-US" smtClean="0"/>
              <a:t>‹#›</a:t>
            </a:fld>
            <a:endParaRPr lang="en-US"/>
          </a:p>
        </p:txBody>
      </p:sp>
    </p:spTree>
    <p:extLst>
      <p:ext uri="{BB962C8B-B14F-4D97-AF65-F5344CB8AC3E}">
        <p14:creationId xmlns:p14="http://schemas.microsoft.com/office/powerpoint/2010/main" val="322117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02E099-C254-4421-8543-DC4234281A8D}" type="datetime1">
              <a:rPr lang="en-US" smtClean="0"/>
              <a:t>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977E6-CB68-4AEE-B8ED-5A64B7D883D6}" type="slidenum">
              <a:rPr lang="en-US" smtClean="0"/>
              <a:t>‹#›</a:t>
            </a:fld>
            <a:endParaRPr lang="en-US"/>
          </a:p>
        </p:txBody>
      </p:sp>
    </p:spTree>
    <p:extLst>
      <p:ext uri="{BB962C8B-B14F-4D97-AF65-F5344CB8AC3E}">
        <p14:creationId xmlns:p14="http://schemas.microsoft.com/office/powerpoint/2010/main" val="787982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818AD-2084-41FE-965E-2DA68304B3B2}" type="datetime1">
              <a:rPr lang="en-US" smtClean="0"/>
              <a:t>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977E6-CB68-4AEE-B8ED-5A64B7D883D6}" type="slidenum">
              <a:rPr lang="en-US" smtClean="0"/>
              <a:t>‹#›</a:t>
            </a:fld>
            <a:endParaRPr lang="en-US"/>
          </a:p>
        </p:txBody>
      </p:sp>
    </p:spTree>
    <p:extLst>
      <p:ext uri="{BB962C8B-B14F-4D97-AF65-F5344CB8AC3E}">
        <p14:creationId xmlns:p14="http://schemas.microsoft.com/office/powerpoint/2010/main" val="118047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C26961-48C4-411A-B1DF-5804D3C7E6D6}" type="datetime1">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977E6-CB68-4AEE-B8ED-5A64B7D883D6}" type="slidenum">
              <a:rPr lang="en-US" smtClean="0"/>
              <a:t>‹#›</a:t>
            </a:fld>
            <a:endParaRPr lang="en-US"/>
          </a:p>
        </p:txBody>
      </p:sp>
    </p:spTree>
    <p:extLst>
      <p:ext uri="{BB962C8B-B14F-4D97-AF65-F5344CB8AC3E}">
        <p14:creationId xmlns:p14="http://schemas.microsoft.com/office/powerpoint/2010/main" val="577445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2D858-9014-4649-829A-15565A5C7E07}" type="datetime1">
              <a:rPr lang="en-US" smtClean="0"/>
              <a:t>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977E6-CB68-4AEE-B8ED-5A64B7D883D6}" type="slidenum">
              <a:rPr lang="en-US" smtClean="0"/>
              <a:t>‹#›</a:t>
            </a:fld>
            <a:endParaRPr lang="en-US"/>
          </a:p>
        </p:txBody>
      </p:sp>
    </p:spTree>
    <p:extLst>
      <p:ext uri="{BB962C8B-B14F-4D97-AF65-F5344CB8AC3E}">
        <p14:creationId xmlns:p14="http://schemas.microsoft.com/office/powerpoint/2010/main" val="183048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5000">
              <a:schemeClr val="tx2">
                <a:lumMod val="0"/>
                <a:lumOff val="10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6A71923-9A25-40E3-8B9F-E9A7718ABA8E}" type="datetime1">
              <a:rPr lang="en-US" smtClean="0"/>
              <a:t>1/6/2018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7E977E6-CB68-4AEE-B8ED-5A64B7D883D6}" type="slidenum">
              <a:rPr lang="en-US" smtClean="0"/>
              <a:t>‹#›</a:t>
            </a:fld>
            <a:endParaRPr lang="en-US"/>
          </a:p>
        </p:txBody>
      </p:sp>
    </p:spTree>
    <p:extLst>
      <p:ext uri="{BB962C8B-B14F-4D97-AF65-F5344CB8AC3E}">
        <p14:creationId xmlns:p14="http://schemas.microsoft.com/office/powerpoint/2010/main" val="37830995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5000">
              <a:schemeClr val="tx2">
                <a:lumMod val="0"/>
                <a:lumOff val="100000"/>
              </a:schemeClr>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6A71923-9A25-40E3-8B9F-E9A7718ABA8E}" type="datetime1">
              <a:rPr lang="en-US" smtClean="0">
                <a:solidFill>
                  <a:srgbClr val="146194">
                    <a:lumMod val="50000"/>
                  </a:srgbClr>
                </a:solidFill>
              </a:rPr>
              <a:pPr/>
              <a:t>1/6/2018</a:t>
            </a:fld>
            <a:endParaRPr lang="en-US">
              <a:solidFill>
                <a:srgbClr val="146194">
                  <a:lumMod val="50000"/>
                </a:srgbClr>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solidFill>
                <a:srgbClr val="146194">
                  <a:lumMod val="50000"/>
                </a:srgbClr>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7E977E6-CB68-4AEE-B8ED-5A64B7D883D6}" type="slidenum">
              <a:rPr lang="en-US" smtClean="0">
                <a:solidFill>
                  <a:srgbClr val="146194">
                    <a:lumMod val="50000"/>
                  </a:srgbClr>
                </a:solidFill>
              </a:rPr>
              <a:pPr/>
              <a:t>‹#›</a:t>
            </a:fld>
            <a:endParaRPr lang="en-US">
              <a:solidFill>
                <a:srgbClr val="146194">
                  <a:lumMod val="50000"/>
                </a:srgbClr>
              </a:solidFill>
            </a:endParaRPr>
          </a:p>
        </p:txBody>
      </p:sp>
    </p:spTree>
    <p:extLst>
      <p:ext uri="{BB962C8B-B14F-4D97-AF65-F5344CB8AC3E}">
        <p14:creationId xmlns:p14="http://schemas.microsoft.com/office/powerpoint/2010/main" val="78672395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Ademetriou@moh.gov.cy" TargetMode="Externa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16/j.dib.2018.05.042"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947855"/>
          </a:xfrm>
          <a:prstGeom prst="rect">
            <a:avLst/>
          </a:prstGeom>
        </p:spPr>
      </p:pic>
      <p:sp>
        <p:nvSpPr>
          <p:cNvPr id="4" name="Title 4"/>
          <p:cNvSpPr>
            <a:spLocks noGrp="1"/>
          </p:cNvSpPr>
          <p:nvPr/>
        </p:nvSpPr>
        <p:spPr bwMode="auto">
          <a:xfrm>
            <a:off x="1771402" y="1116053"/>
            <a:ext cx="88392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Unicode MS"/>
                <a:ea typeface="Arial Unicode MS"/>
                <a:cs typeface="Arial Unicode M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Unicode MS" charset="0"/>
                <a:ea typeface="Arial Unicode MS" panose="020B0604020202020204" pitchFamily="34" charset="-128"/>
                <a:cs typeface="Arial Unicode MS"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Unicode MS" charset="0"/>
                <a:ea typeface="Arial Unicode MS" panose="020B0604020202020204" pitchFamily="34" charset="-128"/>
                <a:cs typeface="Arial Unicode MS"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Unicode MS" charset="0"/>
                <a:ea typeface="Arial Unicode MS" panose="020B0604020202020204" pitchFamily="34" charset="-128"/>
                <a:cs typeface="Arial Unicode MS"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Unicode MS" charset="0"/>
                <a:ea typeface="Arial Unicode MS" panose="020B0604020202020204" pitchFamily="34" charset="-128"/>
                <a:cs typeface="Arial Unicode M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10" charset="-52"/>
              <a:defRPr sz="4400" b="1">
                <a:solidFill>
                  <a:srgbClr val="000000"/>
                </a:solidFill>
                <a:latin typeface="Arial" pitchFamily="-110" charset="0"/>
                <a:ea typeface="ＭＳ Ｐゴシック" pitchFamily="-110" charset="-128"/>
                <a:cs typeface="ＭＳ Ｐゴシック" pitchFamily="-110"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10" charset="-52"/>
              <a:defRPr sz="4400" b="1">
                <a:solidFill>
                  <a:srgbClr val="000000"/>
                </a:solidFill>
                <a:latin typeface="Arial" pitchFamily="-110" charset="0"/>
                <a:ea typeface="ＭＳ Ｐゴシック" pitchFamily="-110" charset="-128"/>
                <a:cs typeface="ＭＳ Ｐゴシック" pitchFamily="-110"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10" charset="-52"/>
              <a:defRPr sz="4400" b="1">
                <a:solidFill>
                  <a:srgbClr val="000000"/>
                </a:solidFill>
                <a:latin typeface="Arial" pitchFamily="-110" charset="0"/>
                <a:ea typeface="ＭＳ Ｐゴシック" pitchFamily="-110" charset="-128"/>
                <a:cs typeface="ＭＳ Ｐゴシック" pitchFamily="-110"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10" charset="-52"/>
              <a:defRPr sz="4400" b="1">
                <a:solidFill>
                  <a:srgbClr val="000000"/>
                </a:solidFill>
                <a:latin typeface="Arial" pitchFamily="-110" charset="0"/>
                <a:ea typeface="ＭＳ Ｐゴシック" pitchFamily="-110" charset="-128"/>
                <a:cs typeface="ＭＳ Ｐゴシック" pitchFamily="-110" charset="-128"/>
              </a:defRPr>
            </a:lvl9pPr>
          </a:lstStyle>
          <a:p>
            <a:r>
              <a:rPr lang="el-GR" alt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Αρχείο Καρκίνου Κύπρου</a:t>
            </a:r>
            <a:br>
              <a:rPr lang="el-GR" alt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l-GR" alt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Στατιστικά Στοιχεία</a:t>
            </a:r>
            <a:r>
              <a:rPr lang="en-US" alt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n-US" altLang="en-US" b="1" dirty="0" smtClean="0">
                <a:latin typeface="Arial Unicode MS" panose="020B0604020202020204" pitchFamily="34" charset="-128"/>
                <a:ea typeface="Arial Unicode MS" panose="020B0604020202020204" pitchFamily="34" charset="-128"/>
                <a:cs typeface="Arial Unicode MS" panose="020B0604020202020204" pitchFamily="34" charset="-128"/>
              </a:rPr>
            </a:br>
            <a:endParaRPr lang="en-GB" alt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Subtitle 5"/>
          <p:cNvSpPr>
            <a:spLocks noGrp="1"/>
          </p:cNvSpPr>
          <p:nvPr/>
        </p:nvSpPr>
        <p:spPr bwMode="auto">
          <a:xfrm>
            <a:off x="1593273" y="3244359"/>
            <a:ext cx="8839200" cy="199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0" indent="0" algn="ctr" defTabSz="449263" rtl="0" eaLnBrk="0" fontAlgn="base" hangingPunct="0">
              <a:spcBef>
                <a:spcPts val="600"/>
              </a:spcBef>
              <a:spcAft>
                <a:spcPct val="0"/>
              </a:spcAft>
              <a:buClr>
                <a:srgbClr val="000000"/>
              </a:buClr>
              <a:buSzPct val="100000"/>
              <a:buFont typeface="Arial" panose="020B0604020202020204" pitchFamily="34" charset="0"/>
              <a:buNone/>
              <a:defRPr sz="3200">
                <a:solidFill>
                  <a:srgbClr val="000000"/>
                </a:solidFill>
                <a:latin typeface="Arial Unicode MS"/>
                <a:ea typeface="Arial Unicode MS"/>
                <a:cs typeface="Arial Unicode MS"/>
              </a:defRPr>
            </a:lvl1pPr>
            <a:lvl2pPr marL="457200" indent="0" algn="ctr" defTabSz="449263" rtl="0" eaLnBrk="0" fontAlgn="base" hangingPunct="0">
              <a:spcBef>
                <a:spcPct val="0"/>
              </a:spcBef>
              <a:spcAft>
                <a:spcPct val="0"/>
              </a:spcAft>
              <a:buClr>
                <a:srgbClr val="000000"/>
              </a:buClr>
              <a:buSzPct val="100000"/>
              <a:buFont typeface="Arial" panose="020B0604020202020204" pitchFamily="34" charset="0"/>
              <a:buNone/>
              <a:defRPr sz="2800">
                <a:solidFill>
                  <a:srgbClr val="000000"/>
                </a:solidFill>
                <a:latin typeface="Arial Unicode MS"/>
                <a:ea typeface="Arial Unicode MS"/>
                <a:cs typeface="Arial Unicode MS"/>
              </a:defRPr>
            </a:lvl2pPr>
            <a:lvl3pPr marL="914400" indent="0" algn="ctr" defTabSz="449263" rtl="0" eaLnBrk="0" fontAlgn="base" hangingPunct="0">
              <a:spcBef>
                <a:spcPct val="0"/>
              </a:spcBef>
              <a:spcAft>
                <a:spcPct val="0"/>
              </a:spcAft>
              <a:buClr>
                <a:srgbClr val="000000"/>
              </a:buClr>
              <a:buSzPct val="100000"/>
              <a:buFont typeface="Arial Unicode MS" panose="020B0604020202020204" pitchFamily="34" charset="-128"/>
              <a:buNone/>
              <a:defRPr sz="2400">
                <a:solidFill>
                  <a:srgbClr val="000000"/>
                </a:solidFill>
                <a:latin typeface="Arial Unicode MS"/>
                <a:ea typeface="Arial Unicode MS"/>
                <a:cs typeface="Arial Unicode MS"/>
              </a:defRPr>
            </a:lvl3pPr>
            <a:lvl4pPr marL="1371600" indent="0" algn="ctr" defTabSz="449263" rtl="0" eaLnBrk="0" fontAlgn="base" hangingPunct="0">
              <a:spcBef>
                <a:spcPct val="0"/>
              </a:spcBef>
              <a:spcAft>
                <a:spcPct val="0"/>
              </a:spcAft>
              <a:buClr>
                <a:srgbClr val="000000"/>
              </a:buClr>
              <a:buSzPct val="100000"/>
              <a:buFont typeface="Courier New" panose="02070309020205020404" pitchFamily="49" charset="0"/>
              <a:buNone/>
              <a:defRPr sz="2000">
                <a:solidFill>
                  <a:srgbClr val="000000"/>
                </a:solidFill>
                <a:latin typeface="Arial Unicode MS"/>
                <a:ea typeface="Arial Unicode MS"/>
                <a:cs typeface="Arial Unicode MS"/>
              </a:defRPr>
            </a:lvl4pPr>
            <a:lvl5pPr marL="1828800" indent="0" algn="ctr" defTabSz="449263" rtl="0" eaLnBrk="0" fontAlgn="base" hangingPunct="0">
              <a:spcBef>
                <a:spcPct val="0"/>
              </a:spcBef>
              <a:spcAft>
                <a:spcPct val="0"/>
              </a:spcAft>
              <a:buClr>
                <a:srgbClr val="000000"/>
              </a:buClr>
              <a:buSzPct val="100000"/>
              <a:buFont typeface="Wingdings" panose="05000000000000000000" pitchFamily="2" charset="2"/>
              <a:buNone/>
              <a:defRPr sz="2000">
                <a:solidFill>
                  <a:srgbClr val="000000"/>
                </a:solidFill>
                <a:latin typeface="Arial Unicode MS"/>
                <a:ea typeface="Arial Unicode MS"/>
                <a:cs typeface="Arial Unicode MS"/>
              </a:defRPr>
            </a:lvl5pPr>
            <a:lvl6pPr marL="2286000" indent="0" algn="ctr" defTabSz="449263" rtl="0" eaLnBrk="0" fontAlgn="base" hangingPunct="0">
              <a:spcBef>
                <a:spcPts val="500"/>
              </a:spcBef>
              <a:spcAft>
                <a:spcPct val="0"/>
              </a:spcAft>
              <a:buClr>
                <a:srgbClr val="000000"/>
              </a:buClr>
              <a:buSzPct val="100000"/>
              <a:buFont typeface="Times New Roman" pitchFamily="-110" charset="-52"/>
              <a:buNone/>
              <a:defRPr sz="2000">
                <a:solidFill>
                  <a:srgbClr val="000000"/>
                </a:solidFill>
                <a:latin typeface="+mn-lt"/>
                <a:ea typeface="+mn-ea"/>
                <a:cs typeface="+mn-cs"/>
              </a:defRPr>
            </a:lvl6pPr>
            <a:lvl7pPr marL="2743200" indent="0" algn="ctr" defTabSz="449263" rtl="0" eaLnBrk="0" fontAlgn="base" hangingPunct="0">
              <a:spcBef>
                <a:spcPts val="500"/>
              </a:spcBef>
              <a:spcAft>
                <a:spcPct val="0"/>
              </a:spcAft>
              <a:buClr>
                <a:srgbClr val="000000"/>
              </a:buClr>
              <a:buSzPct val="100000"/>
              <a:buFont typeface="Times New Roman" pitchFamily="-110" charset="-52"/>
              <a:buNone/>
              <a:defRPr sz="2000">
                <a:solidFill>
                  <a:srgbClr val="000000"/>
                </a:solidFill>
                <a:latin typeface="+mn-lt"/>
                <a:ea typeface="+mn-ea"/>
                <a:cs typeface="+mn-cs"/>
              </a:defRPr>
            </a:lvl7pPr>
            <a:lvl8pPr marL="3200400" indent="0" algn="ctr" defTabSz="449263" rtl="0" eaLnBrk="0" fontAlgn="base" hangingPunct="0">
              <a:spcBef>
                <a:spcPts val="500"/>
              </a:spcBef>
              <a:spcAft>
                <a:spcPct val="0"/>
              </a:spcAft>
              <a:buClr>
                <a:srgbClr val="000000"/>
              </a:buClr>
              <a:buSzPct val="100000"/>
              <a:buFont typeface="Times New Roman" pitchFamily="-110" charset="-52"/>
              <a:buNone/>
              <a:defRPr sz="2000">
                <a:solidFill>
                  <a:srgbClr val="000000"/>
                </a:solidFill>
                <a:latin typeface="+mn-lt"/>
                <a:ea typeface="+mn-ea"/>
                <a:cs typeface="+mn-cs"/>
              </a:defRPr>
            </a:lvl8pPr>
            <a:lvl9pPr marL="3657600" indent="0" algn="ctr" defTabSz="449263" rtl="0" eaLnBrk="0" fontAlgn="base" hangingPunct="0">
              <a:spcBef>
                <a:spcPts val="500"/>
              </a:spcBef>
              <a:spcAft>
                <a:spcPct val="0"/>
              </a:spcAft>
              <a:buClr>
                <a:srgbClr val="000000"/>
              </a:buClr>
              <a:buSzPct val="100000"/>
              <a:buFont typeface="Times New Roman" pitchFamily="-110" charset="-52"/>
              <a:buNone/>
              <a:defRPr sz="2000">
                <a:solidFill>
                  <a:srgbClr val="000000"/>
                </a:solidFill>
                <a:latin typeface="+mn-lt"/>
                <a:ea typeface="+mn-ea"/>
                <a:cs typeface="+mn-cs"/>
              </a:defRPr>
            </a:lvl9pPr>
          </a:lstStyle>
          <a:p>
            <a:pPr>
              <a:spcBef>
                <a:spcPct val="0"/>
              </a:spcBef>
            </a:pPr>
            <a:r>
              <a:rPr lang="el-GR" alt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Άννα Δημητρίου</a:t>
            </a:r>
          </a:p>
          <a:p>
            <a:pPr>
              <a:spcBef>
                <a:spcPct val="0"/>
              </a:spcBef>
            </a:pPr>
            <a:r>
              <a:rPr lang="el-GR" altLang="en-US" sz="1800" dirty="0" smtClean="0">
                <a:latin typeface="Arial Unicode MS" panose="020B0604020202020204" pitchFamily="34" charset="-128"/>
                <a:ea typeface="Arial Unicode MS" panose="020B0604020202020204" pitchFamily="34" charset="-128"/>
                <a:cs typeface="Arial Unicode MS" panose="020B0604020202020204" pitchFamily="34" charset="-128"/>
              </a:rPr>
              <a:t>Λειτουργός Στατιστικής</a:t>
            </a:r>
          </a:p>
          <a:p>
            <a:pPr>
              <a:spcBef>
                <a:spcPts val="1200"/>
              </a:spcBef>
            </a:pPr>
            <a:r>
              <a:rPr lang="el-GR" altLang="en-US" sz="2200" dirty="0" smtClean="0">
                <a:latin typeface="Arial Unicode MS" panose="020B0604020202020204" pitchFamily="34" charset="-128"/>
                <a:ea typeface="Arial Unicode MS" panose="020B0604020202020204" pitchFamily="34" charset="-128"/>
                <a:cs typeface="Arial Unicode MS" panose="020B0604020202020204" pitchFamily="34" charset="-128"/>
              </a:rPr>
              <a:t>Μονάδα Παρακολούθησης Υγείας</a:t>
            </a:r>
          </a:p>
          <a:p>
            <a:pPr>
              <a:spcBef>
                <a:spcPct val="0"/>
              </a:spcBef>
            </a:pPr>
            <a:r>
              <a:rPr lang="el-GR" altLang="en-US" sz="2200" dirty="0" smtClean="0">
                <a:latin typeface="Arial Unicode MS" panose="020B0604020202020204" pitchFamily="34" charset="-128"/>
                <a:ea typeface="Arial Unicode MS" panose="020B0604020202020204" pitchFamily="34" charset="-128"/>
                <a:cs typeface="Arial Unicode MS" panose="020B0604020202020204" pitchFamily="34" charset="-128"/>
              </a:rPr>
              <a:t>Υπουργείο Υγείας</a:t>
            </a:r>
            <a:endParaRPr lang="en-US" altLang="en-US" sz="2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pPr>
            <a:r>
              <a:rPr lang="el-GR" alt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Κύπρος</a:t>
            </a:r>
          </a:p>
          <a:p>
            <a:pPr>
              <a:spcBef>
                <a:spcPct val="0"/>
              </a:spcBef>
            </a:pPr>
            <a:endParaRPr lang="el-GR" alt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pPr>
            <a:endParaRPr lang="en-US" alt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pPr>
            <a:r>
              <a:rPr lang="el-GR" altLang="en-US" sz="2000" dirty="0" err="1" smtClean="0">
                <a:latin typeface="Arial Unicode MS" panose="020B0604020202020204" pitchFamily="34" charset="-128"/>
                <a:ea typeface="Arial Unicode MS" panose="020B0604020202020204" pitchFamily="34" charset="-128"/>
                <a:cs typeface="Arial Unicode MS" panose="020B0604020202020204" pitchFamily="34" charset="-128"/>
              </a:rPr>
              <a:t>Τηλ</a:t>
            </a:r>
            <a:r>
              <a:rPr lang="en-US" alt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 22605390</a:t>
            </a:r>
          </a:p>
          <a:p>
            <a:pPr>
              <a:spcBef>
                <a:spcPct val="0"/>
              </a:spcBef>
            </a:pPr>
            <a:r>
              <a:rPr lang="en-US" alt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Email: </a:t>
            </a:r>
            <a:r>
              <a:rPr lang="en-US" altLang="en-US" sz="2000" i="1" dirty="0" smtClean="0">
                <a:solidFill>
                  <a:schemeClr val="accent1">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hlinkClick r:id="rId4"/>
              </a:rPr>
              <a:t>ADemetriou@moh.gov.cy</a:t>
            </a:r>
            <a:endParaRPr lang="en-US" altLang="en-US" sz="2000" i="1" dirty="0" smtClean="0">
              <a:solidFill>
                <a:schemeClr val="accent1">
                  <a:lumMod val="60000"/>
                  <a:lumOff val="4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0"/>
              </a:spcBef>
            </a:pPr>
            <a:endParaRPr lang="en-US" alt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37544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830" y="6165771"/>
            <a:ext cx="11879298" cy="584775"/>
          </a:xfrm>
          <a:prstGeom prst="rect">
            <a:avLst/>
          </a:prstGeom>
          <a:noFill/>
        </p:spPr>
        <p:txBody>
          <a:bodyPr wrap="square" rtlCol="0">
            <a:spAutoFit/>
          </a:bodyPr>
          <a:lstStyle/>
          <a:p>
            <a:r>
              <a:rPr lang="el-GR" sz="16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Πηγή</a:t>
            </a:r>
            <a:r>
              <a:rPr lang="en-US" sz="16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16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Αρχείο Καρκίνου</a:t>
            </a:r>
            <a:r>
              <a:rPr lang="en-US" sz="16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16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Κύπρου</a:t>
            </a:r>
            <a:r>
              <a:rPr lang="en-US" sz="16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i="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http://www.moh.gov.cy/moh/moh.nsf/All/82B40CE2FEE19D7AC22579C6002CBFAD?OpenDocument</a:t>
            </a:r>
          </a:p>
        </p:txBody>
      </p:sp>
      <p:sp>
        <p:nvSpPr>
          <p:cNvPr id="7" name="Slide Number Placeholder 6"/>
          <p:cNvSpPr>
            <a:spLocks noGrp="1"/>
          </p:cNvSpPr>
          <p:nvPr>
            <p:ph type="sldNum" sz="quarter" idx="12"/>
          </p:nvPr>
        </p:nvSpPr>
        <p:spPr>
          <a:xfrm>
            <a:off x="11026091" y="6162741"/>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10</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TextBox 7"/>
          <p:cNvSpPr txBox="1"/>
          <p:nvPr/>
        </p:nvSpPr>
        <p:spPr>
          <a:xfrm>
            <a:off x="0" y="83906"/>
            <a:ext cx="12192000" cy="523220"/>
          </a:xfrm>
          <a:prstGeom prst="rect">
            <a:avLst/>
          </a:prstGeom>
          <a:noFill/>
        </p:spPr>
        <p:txBody>
          <a:bodyPr wrap="square" rtlCol="0">
            <a:spAutoFit/>
          </a:bodyPr>
          <a:lstStyle/>
          <a:p>
            <a:pPr algn="ctr"/>
            <a:r>
              <a:rPr lang="el-GR"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Διαχρονική τάση περιστατικών καρκίνου κατά έτος και φύλο, 1998-201</a:t>
            </a:r>
            <a:r>
              <a:rPr lang="en-US"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5</a:t>
            </a:r>
            <a:endParaRPr lang="en-US"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746769028"/>
              </p:ext>
            </p:extLst>
          </p:nvPr>
        </p:nvGraphicFramePr>
        <p:xfrm>
          <a:off x="261902" y="890411"/>
          <a:ext cx="5040001" cy="5077374"/>
        </p:xfrm>
        <a:graphic>
          <a:graphicData uri="http://schemas.openxmlformats.org/drawingml/2006/table">
            <a:tbl>
              <a:tblPr/>
              <a:tblGrid>
                <a:gridCol w="1253115"/>
                <a:gridCol w="1253115"/>
                <a:gridCol w="1280656"/>
                <a:gridCol w="1253115"/>
              </a:tblGrid>
              <a:tr h="399930">
                <a:tc gridSpan="4">
                  <a:txBody>
                    <a:bodyPr/>
                    <a:lstStyle/>
                    <a:p>
                      <a:pPr algn="ctr" fontAlgn="b"/>
                      <a:r>
                        <a:rPr lang="el-GR" sz="1600" b="1" i="0" u="none" strike="noStrike" dirty="0" smtClean="0">
                          <a:solidFill>
                            <a:srgbClr val="000000"/>
                          </a:solidFill>
                          <a:effectLst/>
                          <a:latin typeface="Calibri" panose="020F0502020204030204" pitchFamily="34" charset="0"/>
                        </a:rPr>
                        <a:t>Αριθμός </a:t>
                      </a:r>
                      <a:r>
                        <a:rPr lang="el-GR" sz="1600" b="1" i="0" u="none" strike="noStrike" dirty="0">
                          <a:solidFill>
                            <a:srgbClr val="000000"/>
                          </a:solidFill>
                          <a:effectLst/>
                          <a:latin typeface="Calibri" panose="020F0502020204030204" pitchFamily="34" charset="0"/>
                        </a:rPr>
                        <a:t>περιστατικών καρκίνου, ανά φύλο και έτος</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0956">
                <a:tc gridSpan="4">
                  <a:txBody>
                    <a:bodyPr/>
                    <a:lstStyle/>
                    <a:p>
                      <a:pPr algn="ctr" fontAlgn="b"/>
                      <a:r>
                        <a:rPr lang="en-US" sz="1600" b="1" i="0" u="none" strike="noStrike" dirty="0">
                          <a:solidFill>
                            <a:srgbClr val="000000"/>
                          </a:solidFill>
                          <a:effectLst/>
                          <a:latin typeface="Calibri" panose="020F0502020204030204" pitchFamily="34" charset="0"/>
                        </a:rPr>
                        <a:t>1998-2015*</a:t>
                      </a:r>
                    </a:p>
                  </a:txBody>
                  <a:tcPr marL="7924" marR="7924" marT="7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20956">
                <a:tc>
                  <a:txBody>
                    <a:bodyPr/>
                    <a:lstStyle/>
                    <a:p>
                      <a:pPr algn="ctr" fontAlgn="b"/>
                      <a:r>
                        <a:rPr lang="el-GR" sz="1400" b="1" i="0" u="none" strike="noStrike">
                          <a:solidFill>
                            <a:srgbClr val="000000"/>
                          </a:solidFill>
                          <a:effectLst/>
                          <a:latin typeface="Calibri" panose="020F0502020204030204" pitchFamily="34" charset="0"/>
                        </a:rPr>
                        <a:t>Έτος</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el-GR" sz="1400" b="1" i="0" u="none" strike="noStrike" dirty="0">
                          <a:solidFill>
                            <a:srgbClr val="000000"/>
                          </a:solidFill>
                          <a:effectLst/>
                          <a:latin typeface="Calibri" panose="020F0502020204030204" pitchFamily="34" charset="0"/>
                        </a:rPr>
                        <a:t>Άνδρες</a:t>
                      </a:r>
                    </a:p>
                  </a:txBody>
                  <a:tcPr marL="7924" marR="7924" marT="7924" marB="0" anchor="b">
                    <a:lnL>
                      <a:noFill/>
                    </a:lnL>
                    <a:lnR>
                      <a:noFill/>
                    </a:lnR>
                    <a:lnT>
                      <a:noFill/>
                    </a:lnT>
                    <a:lnB>
                      <a:noFill/>
                    </a:lnB>
                    <a:solidFill>
                      <a:srgbClr val="DDEBF7"/>
                    </a:solidFill>
                  </a:tcPr>
                </a:tc>
                <a:tc>
                  <a:txBody>
                    <a:bodyPr/>
                    <a:lstStyle/>
                    <a:p>
                      <a:pPr algn="ctr" fontAlgn="b"/>
                      <a:r>
                        <a:rPr lang="el-GR" sz="1400" b="1" i="0" u="none" strike="noStrike">
                          <a:solidFill>
                            <a:srgbClr val="000000"/>
                          </a:solidFill>
                          <a:effectLst/>
                          <a:latin typeface="Calibri" panose="020F0502020204030204" pitchFamily="34" charset="0"/>
                        </a:rPr>
                        <a:t>Γυναίκες</a:t>
                      </a:r>
                    </a:p>
                  </a:txBody>
                  <a:tcPr marL="7924" marR="7924" marT="7924" marB="0" anchor="b">
                    <a:lnL>
                      <a:noFill/>
                    </a:lnL>
                    <a:lnR>
                      <a:noFill/>
                    </a:lnR>
                    <a:lnT>
                      <a:noFill/>
                    </a:lnT>
                    <a:lnB>
                      <a:noFill/>
                    </a:lnB>
                    <a:solidFill>
                      <a:srgbClr val="DDEBF7"/>
                    </a:solidFill>
                  </a:tcPr>
                </a:tc>
                <a:tc>
                  <a:txBody>
                    <a:bodyPr/>
                    <a:lstStyle/>
                    <a:p>
                      <a:pPr algn="ctr" fontAlgn="b"/>
                      <a:r>
                        <a:rPr lang="el-GR" sz="1400" b="1" i="0" u="none" strike="noStrike">
                          <a:solidFill>
                            <a:srgbClr val="000000"/>
                          </a:solidFill>
                          <a:effectLst/>
                          <a:latin typeface="Calibri" panose="020F0502020204030204" pitchFamily="34" charset="0"/>
                        </a:rPr>
                        <a:t>Σύνολο</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220956">
                <a:tc>
                  <a:txBody>
                    <a:bodyPr/>
                    <a:lstStyle/>
                    <a:p>
                      <a:pPr algn="ctr" fontAlgn="b"/>
                      <a:r>
                        <a:rPr lang="en-US" sz="1400" b="0" i="0" u="none" strike="noStrike">
                          <a:solidFill>
                            <a:srgbClr val="000000"/>
                          </a:solidFill>
                          <a:effectLst/>
                          <a:latin typeface="Calibri" panose="020F0502020204030204" pitchFamily="34" charset="0"/>
                        </a:rPr>
                        <a:t>1998</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774</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832</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1606</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1999</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806</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815</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1621</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2000</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935</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833</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1768</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2001</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988</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930</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1918</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2002</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1079</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984</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2063</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dirty="0">
                          <a:solidFill>
                            <a:srgbClr val="000000"/>
                          </a:solidFill>
                          <a:effectLst/>
                          <a:latin typeface="Calibri" panose="020F0502020204030204" pitchFamily="34" charset="0"/>
                        </a:rPr>
                        <a:t>2003</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1121</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1048</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2169</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2004</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1267</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1130</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2397</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2005</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1278</a:t>
                      </a:r>
                    </a:p>
                  </a:txBody>
                  <a:tcPr marL="7924" marR="7924" marT="7924"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1150</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2428</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2006</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1319</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1167</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2486</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2007</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1404</a:t>
                      </a:r>
                    </a:p>
                  </a:txBody>
                  <a:tcPr marL="7924" marR="7924" marT="7924"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1369</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2773</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2008</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1532</a:t>
                      </a:r>
                    </a:p>
                  </a:txBody>
                  <a:tcPr marL="7924" marR="7924" marT="7924"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1443</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2975</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2009</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1568</a:t>
                      </a:r>
                    </a:p>
                  </a:txBody>
                  <a:tcPr marL="7924" marR="7924" marT="7924"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1387</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2955</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2010</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1630</a:t>
                      </a:r>
                    </a:p>
                  </a:txBody>
                  <a:tcPr marL="7924" marR="7924" marT="7924"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1485</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3115</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2011</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1708</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1625</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3333</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2012</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1725</a:t>
                      </a:r>
                    </a:p>
                  </a:txBody>
                  <a:tcPr marL="7924" marR="7924" marT="7924"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1549</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3274</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2013</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1780</a:t>
                      </a:r>
                    </a:p>
                  </a:txBody>
                  <a:tcPr marL="7924" marR="7924" marT="7924"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1581</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3361</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2014</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1813</a:t>
                      </a:r>
                    </a:p>
                  </a:txBody>
                  <a:tcPr marL="7924" marR="7924" marT="7924"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1674</a:t>
                      </a:r>
                    </a:p>
                  </a:txBody>
                  <a:tcPr marL="7924" marR="7924" marT="7924"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3487</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n-US" sz="1400" b="0" i="0" u="none" strike="noStrike">
                          <a:solidFill>
                            <a:srgbClr val="000000"/>
                          </a:solidFill>
                          <a:effectLst/>
                          <a:latin typeface="Calibri" panose="020F0502020204030204" pitchFamily="34" charset="0"/>
                        </a:rPr>
                        <a:t>2015</a:t>
                      </a:r>
                    </a:p>
                  </a:txBody>
                  <a:tcPr marL="7924" marR="7924" marT="792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1828</a:t>
                      </a:r>
                    </a:p>
                  </a:txBody>
                  <a:tcPr marL="7924" marR="7924" marT="7924"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1751</a:t>
                      </a:r>
                    </a:p>
                  </a:txBody>
                  <a:tcPr marL="7924" marR="7924" marT="7924"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3579</a:t>
                      </a:r>
                    </a:p>
                  </a:txBody>
                  <a:tcPr marL="7924" marR="7924" marT="7924" marB="0" anchor="b">
                    <a:lnL>
                      <a:noFill/>
                    </a:lnL>
                    <a:lnR w="6350" cap="flat" cmpd="sng" algn="ctr">
                      <a:solidFill>
                        <a:srgbClr val="000000"/>
                      </a:solidFill>
                      <a:prstDash val="solid"/>
                      <a:round/>
                      <a:headEnd type="none" w="med" len="med"/>
                      <a:tailEnd type="none" w="med" len="med"/>
                    </a:lnR>
                    <a:lnT>
                      <a:noFill/>
                    </a:lnT>
                    <a:lnB>
                      <a:noFill/>
                    </a:lnB>
                  </a:tcPr>
                </a:tc>
              </a:tr>
              <a:tr h="220956">
                <a:tc>
                  <a:txBody>
                    <a:bodyPr/>
                    <a:lstStyle/>
                    <a:p>
                      <a:pPr algn="ctr" fontAlgn="b"/>
                      <a:r>
                        <a:rPr lang="el-GR" sz="1400" b="1" i="0" u="none" strike="noStrike">
                          <a:solidFill>
                            <a:srgbClr val="000000"/>
                          </a:solidFill>
                          <a:effectLst/>
                          <a:latin typeface="Calibri" panose="020F0502020204030204" pitchFamily="34" charset="0"/>
                        </a:rPr>
                        <a:t>Σύνολο</a:t>
                      </a:r>
                    </a:p>
                  </a:txBody>
                  <a:tcPr marL="7924" marR="7924" marT="7924"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24555</a:t>
                      </a:r>
                    </a:p>
                  </a:txBody>
                  <a:tcPr marL="7924" marR="7924" marT="7924"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a:solidFill>
                            <a:srgbClr val="000000"/>
                          </a:solidFill>
                          <a:effectLst/>
                          <a:latin typeface="Calibri" panose="020F0502020204030204" pitchFamily="34" charset="0"/>
                        </a:rPr>
                        <a:t>22753</a:t>
                      </a:r>
                    </a:p>
                  </a:txBody>
                  <a:tcPr marL="7924" marR="7924" marT="7924" marB="0" anchor="b">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47308</a:t>
                      </a:r>
                    </a:p>
                  </a:txBody>
                  <a:tcPr marL="7924" marR="7924" marT="7924"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170085687"/>
              </p:ext>
            </p:extLst>
          </p:nvPr>
        </p:nvGraphicFramePr>
        <p:xfrm>
          <a:off x="5619150" y="1250175"/>
          <a:ext cx="5923275" cy="3951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2388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2702" y="6378303"/>
            <a:ext cx="11879298" cy="523220"/>
          </a:xfrm>
          <a:prstGeom prst="rect">
            <a:avLst/>
          </a:prstGeom>
          <a:noFill/>
        </p:spPr>
        <p:txBody>
          <a:bodyPr wrap="square" rtlCol="0">
            <a:spAutoFit/>
          </a:bodyPr>
          <a:lstStyle/>
          <a:p>
            <a:r>
              <a:rPr lang="el-GR" sz="14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Πηγή</a:t>
            </a:r>
            <a:r>
              <a:rPr lang="en-US" sz="14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14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Αρχείο Καρκίνου</a:t>
            </a:r>
            <a:r>
              <a:rPr lang="en-US" sz="14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14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Κύπρου</a:t>
            </a:r>
            <a:r>
              <a:rPr lang="en-US" sz="14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l-GR" sz="14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1400" i="1" dirty="0" smtClean="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http</a:t>
            </a:r>
            <a:r>
              <a:rPr lang="en-US" sz="1400" i="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://www.moh.gov.cy/moh/moh.nsf/All/82B40CE2FEE19D7AC22579C6002CBFAD?OpenDocument</a:t>
            </a:r>
          </a:p>
        </p:txBody>
      </p:sp>
      <p:sp>
        <p:nvSpPr>
          <p:cNvPr id="7" name="Slide Number Placeholder 6"/>
          <p:cNvSpPr>
            <a:spLocks noGrp="1"/>
          </p:cNvSpPr>
          <p:nvPr>
            <p:ph type="sldNum" sz="quarter" idx="12"/>
          </p:nvPr>
        </p:nvSpPr>
        <p:spPr>
          <a:xfrm>
            <a:off x="10932827" y="6188075"/>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11</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TextBox 7"/>
          <p:cNvSpPr txBox="1"/>
          <p:nvPr/>
        </p:nvSpPr>
        <p:spPr>
          <a:xfrm>
            <a:off x="0" y="83906"/>
            <a:ext cx="12192000" cy="954107"/>
          </a:xfrm>
          <a:prstGeom prst="rect">
            <a:avLst/>
          </a:prstGeom>
          <a:noFill/>
        </p:spPr>
        <p:txBody>
          <a:bodyPr wrap="square" rtlCol="0">
            <a:spAutoFit/>
          </a:bodyPr>
          <a:lstStyle/>
          <a:p>
            <a:pPr algn="ctr"/>
            <a:r>
              <a:rPr lang="el-GR"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Διαχρονική τάση κατά ηλικία σταθμισμένων ποσοστών ανά 100 000</a:t>
            </a:r>
          </a:p>
          <a:p>
            <a:pPr algn="ctr"/>
            <a:r>
              <a:rPr lang="el-GR"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κατά έτος και φύλο, 1998-201</a:t>
            </a:r>
            <a:r>
              <a:rPr lang="en-US"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5</a:t>
            </a:r>
            <a:endParaRPr lang="en-US"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16123391"/>
              </p:ext>
            </p:extLst>
          </p:nvPr>
        </p:nvGraphicFramePr>
        <p:xfrm>
          <a:off x="162801" y="1038013"/>
          <a:ext cx="5700860" cy="5150056"/>
        </p:xfrm>
        <a:graphic>
          <a:graphicData uri="http://schemas.openxmlformats.org/drawingml/2006/table">
            <a:tbl>
              <a:tblPr/>
              <a:tblGrid>
                <a:gridCol w="1425215"/>
                <a:gridCol w="1425215"/>
                <a:gridCol w="1425215"/>
                <a:gridCol w="1425215"/>
              </a:tblGrid>
              <a:tr h="688951">
                <a:tc gridSpan="4">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l-GR" sz="1600" b="1" i="0" u="none" strike="noStrike" dirty="0" smtClean="0">
                          <a:solidFill>
                            <a:srgbClr val="000000"/>
                          </a:solidFill>
                          <a:effectLst/>
                          <a:latin typeface="Calibri" panose="020F0502020204030204" pitchFamily="34" charset="0"/>
                        </a:rPr>
                        <a:t>Διαχρονική </a:t>
                      </a:r>
                      <a:r>
                        <a:rPr lang="el-GR" sz="1600" b="1" i="0" u="none" strike="noStrike" dirty="0">
                          <a:solidFill>
                            <a:srgbClr val="000000"/>
                          </a:solidFill>
                          <a:effectLst/>
                          <a:latin typeface="Calibri" panose="020F0502020204030204" pitchFamily="34" charset="0"/>
                        </a:rPr>
                        <a:t>τάση των κατά ηλικία σταθμισμένων στον παγκόσμιο </a:t>
                      </a:r>
                      <a:r>
                        <a:rPr lang="el-GR" sz="1600" b="1" i="0" u="none" strike="noStrike" dirty="0" smtClean="0">
                          <a:solidFill>
                            <a:srgbClr val="000000"/>
                          </a:solidFill>
                          <a:effectLst/>
                          <a:latin typeface="Calibri" panose="020F0502020204030204" pitchFamily="34" charset="0"/>
                        </a:rPr>
                        <a:t>πληθυσμό ποσοστών καρκίνου, 1998-2015* </a:t>
                      </a:r>
                    </a:p>
                  </a:txBody>
                  <a:tcPr marL="8287" marR="8287" marT="828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34795">
                <a:tc>
                  <a:txBody>
                    <a:bodyPr/>
                    <a:lstStyle/>
                    <a:p>
                      <a:pPr algn="ctr" fontAlgn="b"/>
                      <a:r>
                        <a:rPr lang="el-GR" sz="1400" b="1" i="0" u="none" strike="noStrike" dirty="0">
                          <a:solidFill>
                            <a:srgbClr val="000000"/>
                          </a:solidFill>
                          <a:effectLst/>
                          <a:latin typeface="Calibri" panose="020F0502020204030204" pitchFamily="34" charset="0"/>
                        </a:rPr>
                        <a:t>Έτος</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solidFill>
                      <a:srgbClr val="DDEBF7"/>
                    </a:solidFill>
                  </a:tcPr>
                </a:tc>
                <a:tc>
                  <a:txBody>
                    <a:bodyPr/>
                    <a:lstStyle/>
                    <a:p>
                      <a:pPr algn="ctr" fontAlgn="b"/>
                      <a:r>
                        <a:rPr lang="el-GR" sz="1400" b="1" i="0" u="none" strike="noStrike">
                          <a:solidFill>
                            <a:srgbClr val="000000"/>
                          </a:solidFill>
                          <a:effectLst/>
                          <a:latin typeface="Calibri" panose="020F0502020204030204" pitchFamily="34" charset="0"/>
                        </a:rPr>
                        <a:t>Άνδρες</a:t>
                      </a:r>
                    </a:p>
                  </a:txBody>
                  <a:tcPr marL="8287" marR="8287" marT="8287" marB="0" anchor="b">
                    <a:lnL>
                      <a:noFill/>
                    </a:lnL>
                    <a:lnR>
                      <a:noFill/>
                    </a:lnR>
                    <a:lnT>
                      <a:noFill/>
                    </a:lnT>
                    <a:lnB>
                      <a:noFill/>
                    </a:lnB>
                    <a:solidFill>
                      <a:srgbClr val="DDEBF7"/>
                    </a:solidFill>
                  </a:tcPr>
                </a:tc>
                <a:tc>
                  <a:txBody>
                    <a:bodyPr/>
                    <a:lstStyle/>
                    <a:p>
                      <a:pPr algn="ctr" fontAlgn="b"/>
                      <a:r>
                        <a:rPr lang="el-GR" sz="1400" b="1" i="0" u="none" strike="noStrike">
                          <a:solidFill>
                            <a:srgbClr val="000000"/>
                          </a:solidFill>
                          <a:effectLst/>
                          <a:latin typeface="Calibri" panose="020F0502020204030204" pitchFamily="34" charset="0"/>
                        </a:rPr>
                        <a:t>Γυναίκες</a:t>
                      </a:r>
                    </a:p>
                  </a:txBody>
                  <a:tcPr marL="8287" marR="8287" marT="8287" marB="0" anchor="b">
                    <a:lnL>
                      <a:noFill/>
                    </a:lnL>
                    <a:lnR>
                      <a:noFill/>
                    </a:lnR>
                    <a:lnT>
                      <a:noFill/>
                    </a:lnT>
                    <a:lnB>
                      <a:noFill/>
                    </a:lnB>
                    <a:solidFill>
                      <a:srgbClr val="DDEBF7"/>
                    </a:solidFill>
                  </a:tcPr>
                </a:tc>
                <a:tc>
                  <a:txBody>
                    <a:bodyPr/>
                    <a:lstStyle/>
                    <a:p>
                      <a:pPr algn="ctr" fontAlgn="b"/>
                      <a:r>
                        <a:rPr lang="el-GR" sz="1400" b="1" i="0" u="none" strike="noStrike">
                          <a:solidFill>
                            <a:srgbClr val="000000"/>
                          </a:solidFill>
                          <a:effectLst/>
                          <a:latin typeface="Calibri" panose="020F0502020204030204" pitchFamily="34" charset="0"/>
                        </a:rPr>
                        <a:t>Σύνολο</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solidFill>
                      <a:srgbClr val="DDEBF7"/>
                    </a:solidFill>
                  </a:tcPr>
                </a:tc>
              </a:tr>
              <a:tr h="234795">
                <a:tc>
                  <a:txBody>
                    <a:bodyPr/>
                    <a:lstStyle/>
                    <a:p>
                      <a:pPr algn="ctr" fontAlgn="b"/>
                      <a:r>
                        <a:rPr lang="en-US" sz="1400" b="0" i="0" u="none" strike="noStrike" dirty="0">
                          <a:solidFill>
                            <a:srgbClr val="000000"/>
                          </a:solidFill>
                          <a:effectLst/>
                          <a:latin typeface="Calibri" panose="020F0502020204030204" pitchFamily="34" charset="0"/>
                        </a:rPr>
                        <a:t>1998</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177.2</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182.5</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178.0</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a:solidFill>
                            <a:srgbClr val="000000"/>
                          </a:solidFill>
                          <a:effectLst/>
                          <a:latin typeface="Calibri" panose="020F0502020204030204" pitchFamily="34" charset="0"/>
                        </a:rPr>
                        <a:t>1999</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180.1</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177.6</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176.8</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dirty="0">
                          <a:solidFill>
                            <a:srgbClr val="000000"/>
                          </a:solidFill>
                          <a:effectLst/>
                          <a:latin typeface="Calibri" panose="020F0502020204030204" pitchFamily="34" charset="0"/>
                        </a:rPr>
                        <a:t>2000</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205.6</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173.6</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186.6</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dirty="0">
                          <a:solidFill>
                            <a:srgbClr val="000000"/>
                          </a:solidFill>
                          <a:effectLst/>
                          <a:latin typeface="Calibri" panose="020F0502020204030204" pitchFamily="34" charset="0"/>
                        </a:rPr>
                        <a:t>2001</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209.1</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189.4</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196.9</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a:solidFill>
                            <a:srgbClr val="000000"/>
                          </a:solidFill>
                          <a:effectLst/>
                          <a:latin typeface="Calibri" panose="020F0502020204030204" pitchFamily="34" charset="0"/>
                        </a:rPr>
                        <a:t>2002</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221.8</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195.5</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205.8</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a:solidFill>
                            <a:srgbClr val="000000"/>
                          </a:solidFill>
                          <a:effectLst/>
                          <a:latin typeface="Calibri" panose="020F0502020204030204" pitchFamily="34" charset="0"/>
                        </a:rPr>
                        <a:t>2003</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224.6</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205.5</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212.2</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a:solidFill>
                            <a:srgbClr val="000000"/>
                          </a:solidFill>
                          <a:effectLst/>
                          <a:latin typeface="Calibri" panose="020F0502020204030204" pitchFamily="34" charset="0"/>
                        </a:rPr>
                        <a:t>2004</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245.8</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211.7</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225.3</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a:solidFill>
                            <a:srgbClr val="000000"/>
                          </a:solidFill>
                          <a:effectLst/>
                          <a:latin typeface="Calibri" panose="020F0502020204030204" pitchFamily="34" charset="0"/>
                        </a:rPr>
                        <a:t>2005</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241.5</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206.4</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221.1</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a:solidFill>
                            <a:srgbClr val="000000"/>
                          </a:solidFill>
                          <a:effectLst/>
                          <a:latin typeface="Calibri" panose="020F0502020204030204" pitchFamily="34" charset="0"/>
                        </a:rPr>
                        <a:t>2006</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243.1</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207.2</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222.5</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a:solidFill>
                            <a:srgbClr val="000000"/>
                          </a:solidFill>
                          <a:effectLst/>
                          <a:latin typeface="Calibri" panose="020F0502020204030204" pitchFamily="34" charset="0"/>
                        </a:rPr>
                        <a:t>2007</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251.6</a:t>
                      </a:r>
                    </a:p>
                  </a:txBody>
                  <a:tcPr marL="8287" marR="8287" marT="828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233.1</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240.6</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a:solidFill>
                            <a:srgbClr val="000000"/>
                          </a:solidFill>
                          <a:effectLst/>
                          <a:latin typeface="Calibri" panose="020F0502020204030204" pitchFamily="34" charset="0"/>
                        </a:rPr>
                        <a:t>2008</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263.1</a:t>
                      </a:r>
                    </a:p>
                  </a:txBody>
                  <a:tcPr marL="8287" marR="8287" marT="828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238.4</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248.8</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a:solidFill>
                            <a:srgbClr val="000000"/>
                          </a:solidFill>
                          <a:effectLst/>
                          <a:latin typeface="Calibri" panose="020F0502020204030204" pitchFamily="34" charset="0"/>
                        </a:rPr>
                        <a:t>2009</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261.7</a:t>
                      </a:r>
                    </a:p>
                  </a:txBody>
                  <a:tcPr marL="8287" marR="8287" marT="828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223.3</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240.4</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a:solidFill>
                            <a:srgbClr val="000000"/>
                          </a:solidFill>
                          <a:effectLst/>
                          <a:latin typeface="Calibri" panose="020F0502020204030204" pitchFamily="34" charset="0"/>
                        </a:rPr>
                        <a:t>2010</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257.9</a:t>
                      </a:r>
                    </a:p>
                  </a:txBody>
                  <a:tcPr marL="8287" marR="8287" marT="828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229.9</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242.3</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a:solidFill>
                            <a:srgbClr val="000000"/>
                          </a:solidFill>
                          <a:effectLst/>
                          <a:latin typeface="Calibri" panose="020F0502020204030204" pitchFamily="34" charset="0"/>
                        </a:rPr>
                        <a:t>2011</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262.1</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245.0</a:t>
                      </a:r>
                    </a:p>
                  </a:txBody>
                  <a:tcPr marL="8287" marR="8287" marT="828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252.3</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a:solidFill>
                            <a:srgbClr val="000000"/>
                          </a:solidFill>
                          <a:effectLst/>
                          <a:latin typeface="Calibri" panose="020F0502020204030204" pitchFamily="34" charset="0"/>
                        </a:rPr>
                        <a:t>2012</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260.8</a:t>
                      </a:r>
                    </a:p>
                  </a:txBody>
                  <a:tcPr marL="8287" marR="8287" marT="828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227.6</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242.8</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a:solidFill>
                            <a:srgbClr val="000000"/>
                          </a:solidFill>
                          <a:effectLst/>
                          <a:latin typeface="Calibri" panose="020F0502020204030204" pitchFamily="34" charset="0"/>
                        </a:rPr>
                        <a:t>2013</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258.8</a:t>
                      </a:r>
                    </a:p>
                  </a:txBody>
                  <a:tcPr marL="8287" marR="8287" marT="828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230.2</a:t>
                      </a:r>
                    </a:p>
                  </a:txBody>
                  <a:tcPr marL="8287" marR="8287" marT="8287"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243.2</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a:solidFill>
                            <a:srgbClr val="000000"/>
                          </a:solidFill>
                          <a:effectLst/>
                          <a:latin typeface="Calibri" panose="020F0502020204030204" pitchFamily="34" charset="0"/>
                        </a:rPr>
                        <a:t>2014</a:t>
                      </a:r>
                    </a:p>
                  </a:txBody>
                  <a:tcPr marL="8287" marR="8287" marT="828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261.9</a:t>
                      </a:r>
                    </a:p>
                  </a:txBody>
                  <a:tcPr marL="8287" marR="8287" marT="828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247.2</a:t>
                      </a:r>
                    </a:p>
                  </a:txBody>
                  <a:tcPr marL="8287" marR="8287" marT="8287"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253.4</a:t>
                      </a:r>
                    </a:p>
                  </a:txBody>
                  <a:tcPr marL="8287" marR="8287" marT="8287" marB="0" anchor="b">
                    <a:lnL>
                      <a:noFill/>
                    </a:lnL>
                    <a:lnR w="6350" cap="flat" cmpd="sng" algn="ctr">
                      <a:solidFill>
                        <a:srgbClr val="000000"/>
                      </a:solidFill>
                      <a:prstDash val="solid"/>
                      <a:round/>
                      <a:headEnd type="none" w="med" len="med"/>
                      <a:tailEnd type="none" w="med" len="med"/>
                    </a:lnR>
                    <a:lnT>
                      <a:noFill/>
                    </a:lnT>
                    <a:lnB>
                      <a:noFill/>
                    </a:lnB>
                  </a:tcPr>
                </a:tc>
              </a:tr>
              <a:tr h="234795">
                <a:tc>
                  <a:txBody>
                    <a:bodyPr/>
                    <a:lstStyle/>
                    <a:p>
                      <a:pPr algn="ctr" fontAlgn="b"/>
                      <a:r>
                        <a:rPr lang="en-US" sz="1400" b="0" i="0" u="none" strike="noStrike">
                          <a:solidFill>
                            <a:srgbClr val="000000"/>
                          </a:solidFill>
                          <a:effectLst/>
                          <a:latin typeface="Calibri" panose="020F0502020204030204" pitchFamily="34" charset="0"/>
                        </a:rPr>
                        <a:t>2015</a:t>
                      </a:r>
                    </a:p>
                  </a:txBody>
                  <a:tcPr marL="8287" marR="8287" marT="828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261.9</a:t>
                      </a:r>
                    </a:p>
                  </a:txBody>
                  <a:tcPr marL="8287" marR="8287" marT="8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256.5</a:t>
                      </a:r>
                    </a:p>
                  </a:txBody>
                  <a:tcPr marL="8287" marR="8287" marT="828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258.6</a:t>
                      </a:r>
                    </a:p>
                  </a:txBody>
                  <a:tcPr marL="8287" marR="8287" marT="828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70506851"/>
              </p:ext>
            </p:extLst>
          </p:nvPr>
        </p:nvGraphicFramePr>
        <p:xfrm>
          <a:off x="6096000" y="1479762"/>
          <a:ext cx="5760000" cy="360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1549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049755" y="6188075"/>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12</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Rectangle 6"/>
          <p:cNvSpPr/>
          <p:nvPr/>
        </p:nvSpPr>
        <p:spPr>
          <a:xfrm>
            <a:off x="304799" y="212733"/>
            <a:ext cx="11057745" cy="954107"/>
          </a:xfrm>
          <a:prstGeom prst="rect">
            <a:avLst/>
          </a:prstGeom>
        </p:spPr>
        <p:txBody>
          <a:bodyPr wrap="square">
            <a:spAutoFit/>
          </a:bodyPr>
          <a:lstStyle/>
          <a:p>
            <a:pPr algn="ctr"/>
            <a:r>
              <a:rPr lang="el-GR"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Σταθμισμένα ποσοστά</a:t>
            </a:r>
            <a:r>
              <a:rPr lang="en-US"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θνησιμότητας, με βάση </a:t>
            </a:r>
            <a:r>
              <a:rPr lang="el-GR" sz="280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τον </a:t>
            </a:r>
            <a:r>
              <a:rPr lang="el-GR"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ε</a:t>
            </a:r>
            <a:r>
              <a:rPr lang="el-GR" sz="280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υρωπαϊκό πληθυσμό</a:t>
            </a:r>
            <a:r>
              <a:rPr lang="el-GR"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280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κατά φύλο</a:t>
            </a:r>
            <a:r>
              <a:rPr lang="el-GR"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ανά 100 </a:t>
            </a:r>
            <a:r>
              <a:rPr lang="el-GR" sz="280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000,1998-2014</a:t>
            </a:r>
            <a:endParaRPr lang="en-US"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Rectangle 7"/>
          <p:cNvSpPr/>
          <p:nvPr/>
        </p:nvSpPr>
        <p:spPr>
          <a:xfrm>
            <a:off x="142524" y="6215260"/>
            <a:ext cx="11894577" cy="307777"/>
          </a:xfrm>
          <a:prstGeom prst="rect">
            <a:avLst/>
          </a:prstGeom>
        </p:spPr>
        <p:txBody>
          <a:bodyPr wrap="square">
            <a:spAutoFit/>
          </a:bodyPr>
          <a:lstStyle/>
          <a:p>
            <a:r>
              <a:rPr lang="el-GR" sz="14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Πηγή</a:t>
            </a:r>
            <a:r>
              <a:rPr lang="en-US" sz="14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14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Αρχείο </a:t>
            </a:r>
            <a:r>
              <a:rPr lang="el-GR" sz="14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Αιτιών Θανάτου</a:t>
            </a:r>
            <a:r>
              <a:rPr lang="en-US" sz="14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l-GR" sz="14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i="1" u="sng"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http://www.moh.gov.cy/moh/moh.nsf/All/22CC07AF5424F041C22579C7002A45DF?OpenDocument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24" y="1510174"/>
            <a:ext cx="4225402" cy="444437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180" y="1510174"/>
            <a:ext cx="7021406" cy="3983073"/>
          </a:xfrm>
          <a:prstGeom prst="rect">
            <a:avLst/>
          </a:prstGeom>
        </p:spPr>
      </p:pic>
    </p:spTree>
    <p:extLst>
      <p:ext uri="{BB962C8B-B14F-4D97-AF65-F5344CB8AC3E}">
        <p14:creationId xmlns:p14="http://schemas.microsoft.com/office/powerpoint/2010/main" val="505257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4892"/>
            <a:ext cx="12039600" cy="1446550"/>
          </a:xfrm>
          <a:prstGeom prst="rect">
            <a:avLst/>
          </a:prstGeom>
        </p:spPr>
        <p:txBody>
          <a:bodyPr wrap="square">
            <a:spAutoFit/>
          </a:bodyPr>
          <a:lstStyle/>
          <a:p>
            <a:pPr algn="ctr"/>
            <a:r>
              <a:rPr lang="el-GR" sz="4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Επεξηγήσεις </a:t>
            </a:r>
            <a:r>
              <a:rPr lang="el-GR" sz="4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διαχρονικής αύξησης περιστατικών </a:t>
            </a:r>
            <a:r>
              <a:rPr lang="el-GR" sz="4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καρκίνου</a:t>
            </a:r>
          </a:p>
        </p:txBody>
      </p:sp>
      <p:sp>
        <p:nvSpPr>
          <p:cNvPr id="5" name="TextBox 4"/>
          <p:cNvSpPr txBox="1"/>
          <p:nvPr/>
        </p:nvSpPr>
        <p:spPr>
          <a:xfrm>
            <a:off x="378049" y="1424064"/>
            <a:ext cx="11694825" cy="581697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l-GR"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Πληθυσμός</a:t>
            </a:r>
          </a:p>
          <a:p>
            <a:pPr marL="742950" lvl="1" indent="-285750">
              <a:lnSpc>
                <a:spcPct val="150000"/>
              </a:lnSpc>
              <a:buFont typeface="Arial" panose="020B0604020202020204" pitchFamily="34" charset="0"/>
              <a:buChar char="•"/>
            </a:pPr>
            <a:r>
              <a:rPr lang="el-GR"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Αύξηση ή μείωση</a:t>
            </a:r>
          </a:p>
          <a:p>
            <a:pPr marL="742950" lvl="1" indent="-285750">
              <a:lnSpc>
                <a:spcPct val="150000"/>
              </a:lnSpc>
              <a:buFont typeface="Arial" panose="020B0604020202020204" pitchFamily="34" charset="0"/>
              <a:buChar char="•"/>
            </a:pPr>
            <a:r>
              <a:rPr lang="el-GR"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Γήρανση</a:t>
            </a:r>
          </a:p>
          <a:p>
            <a:pPr marL="285750" indent="-285750">
              <a:lnSpc>
                <a:spcPct val="150000"/>
              </a:lnSpc>
              <a:buFont typeface="Arial" panose="020B0604020202020204" pitchFamily="34" charset="0"/>
              <a:buChar char="•"/>
            </a:pPr>
            <a:r>
              <a:rPr lang="el-GR"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Βελτίωση </a:t>
            </a:r>
            <a:r>
              <a:rPr lang="el-GR"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διαγνωστικής </a:t>
            </a:r>
            <a:r>
              <a:rPr lang="el-GR"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ικανότητας</a:t>
            </a:r>
          </a:p>
          <a:p>
            <a:pPr marL="285750" indent="-285750">
              <a:lnSpc>
                <a:spcPct val="150000"/>
              </a:lnSpc>
              <a:buFont typeface="Arial" panose="020B0604020202020204" pitchFamily="34" charset="0"/>
              <a:buChar char="•"/>
            </a:pPr>
            <a:r>
              <a:rPr lang="el-GR"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Σταδιακά αυξανόμενη ικανότητα </a:t>
            </a:r>
            <a:r>
              <a:rPr lang="el-GR"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πληρέστερης καταγραφής</a:t>
            </a:r>
            <a:endParaRPr lang="en-US"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lnSpc>
                <a:spcPct val="150000"/>
              </a:lnSpc>
              <a:buFont typeface="Arial" panose="020B0604020202020204" pitchFamily="34" charset="0"/>
              <a:buChar char="•"/>
            </a:pPr>
            <a:r>
              <a:rPr lang="el-GR"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Πληθυσμιακά προγράμματα έγκαιρης ανίχνευσης καρκίνου</a:t>
            </a:r>
          </a:p>
          <a:p>
            <a:pPr marL="285750" indent="-285750">
              <a:lnSpc>
                <a:spcPct val="150000"/>
              </a:lnSpc>
              <a:buFont typeface="Arial" panose="020B0604020202020204" pitchFamily="34" charset="0"/>
              <a:buChar char="•"/>
            </a:pPr>
            <a:r>
              <a:rPr lang="el-GR"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Κίνδυνος εμφάνισης καρκίνου (</a:t>
            </a:r>
            <a:r>
              <a:rPr lang="el-GR" sz="32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lifetime</a:t>
            </a:r>
            <a:r>
              <a:rPr lang="el-GR"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32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cancer</a:t>
            </a:r>
            <a:r>
              <a:rPr lang="el-GR"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32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risk</a:t>
            </a:r>
            <a:r>
              <a:rPr lang="el-GR"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pPr>
            <a:endParaRPr lang="el-GR"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a:xfrm>
            <a:off x="11049755" y="6188075"/>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13</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83439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702" y="6010771"/>
            <a:ext cx="11879298" cy="584775"/>
          </a:xfrm>
          <a:prstGeom prst="rect">
            <a:avLst/>
          </a:prstGeom>
          <a:noFill/>
        </p:spPr>
        <p:txBody>
          <a:bodyPr wrap="square" rtlCol="0">
            <a:spAutoFit/>
          </a:bodyPr>
          <a:lstStyle/>
          <a:p>
            <a:r>
              <a:rPr lang="el-GR" sz="16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Πηγή</a:t>
            </a:r>
            <a:r>
              <a:rPr lang="en-US" sz="16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16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Αρχείο Καρκίνου</a:t>
            </a:r>
            <a:r>
              <a:rPr lang="en-US" sz="16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16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Κύπρου</a:t>
            </a:r>
            <a:r>
              <a:rPr lang="en-US" sz="16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i="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http://www.moh.gov.cy/moh/moh.nsf/All/82B40CE2FEE19D7AC22579C6002CBFAD?OpenDocument</a:t>
            </a:r>
          </a:p>
        </p:txBody>
      </p:sp>
      <p:sp>
        <p:nvSpPr>
          <p:cNvPr id="6" name="Slide Number Placeholder 5"/>
          <p:cNvSpPr>
            <a:spLocks noGrp="1"/>
          </p:cNvSpPr>
          <p:nvPr>
            <p:ph type="sldNum" sz="quarter" idx="12"/>
          </p:nvPr>
        </p:nvSpPr>
        <p:spPr>
          <a:xfrm>
            <a:off x="10956313" y="6188075"/>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14</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5" name="Chart 4"/>
          <p:cNvGraphicFramePr>
            <a:graphicFrameLocks/>
          </p:cNvGraphicFramePr>
          <p:nvPr>
            <p:extLst>
              <p:ext uri="{D42A27DB-BD31-4B8C-83A1-F6EECF244321}">
                <p14:modId xmlns:p14="http://schemas.microsoft.com/office/powerpoint/2010/main" val="2748934366"/>
              </p:ext>
            </p:extLst>
          </p:nvPr>
        </p:nvGraphicFramePr>
        <p:xfrm>
          <a:off x="1274165" y="554635"/>
          <a:ext cx="9353862" cy="5306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6784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55483" y="1278649"/>
            <a:ext cx="2085975" cy="4448175"/>
          </a:xfrm>
          <a:prstGeom prst="rect">
            <a:avLst/>
          </a:prstGeom>
        </p:spPr>
      </p:pic>
      <p:sp>
        <p:nvSpPr>
          <p:cNvPr id="3" name="TextBox 2"/>
          <p:cNvSpPr txBox="1"/>
          <p:nvPr/>
        </p:nvSpPr>
        <p:spPr>
          <a:xfrm>
            <a:off x="5146723" y="758511"/>
            <a:ext cx="2595716" cy="400110"/>
          </a:xfrm>
          <a:prstGeom prst="rect">
            <a:avLst/>
          </a:prstGeom>
          <a:noFill/>
        </p:spPr>
        <p:txBody>
          <a:bodyPr wrap="square" rtlCol="0">
            <a:spAutoFit/>
          </a:bodyPr>
          <a:lstStyle/>
          <a:p>
            <a:r>
              <a:rPr lang="el-GR" sz="2000"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Άνδρες	      Γυναίκες</a:t>
            </a:r>
            <a:endParaRPr lang="en-US" sz="2000"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4" name="Table 3"/>
          <p:cNvGraphicFramePr>
            <a:graphicFrameLocks noGrp="1"/>
          </p:cNvGraphicFramePr>
          <p:nvPr>
            <p:extLst/>
          </p:nvPr>
        </p:nvGraphicFramePr>
        <p:xfrm>
          <a:off x="209863" y="1445961"/>
          <a:ext cx="4932000" cy="4145371"/>
        </p:xfrm>
        <a:graphic>
          <a:graphicData uri="http://schemas.openxmlformats.org/drawingml/2006/table">
            <a:tbl>
              <a:tblPr>
                <a:tableStyleId>{5C22544A-7EE6-4342-B048-85BDC9FD1C3A}</a:tableStyleId>
              </a:tblPr>
              <a:tblGrid>
                <a:gridCol w="3306624"/>
                <a:gridCol w="812688"/>
                <a:gridCol w="812688"/>
              </a:tblGrid>
              <a:tr h="469534">
                <a:tc>
                  <a:txBody>
                    <a:bodyPr/>
                    <a:lstStyle/>
                    <a:p>
                      <a:pPr algn="l" fontAlgn="b"/>
                      <a:r>
                        <a:rPr lang="el-GR"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Προστάτη</a:t>
                      </a:r>
                      <a:endParaRPr lang="el-GR"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algn="ctr" fontAlgn="b"/>
                      <a:r>
                        <a:rPr lang="en-US"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2407</a:t>
                      </a:r>
                      <a:endParaRPr lang="en-US"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algn="ctr" fontAlgn="b"/>
                      <a:r>
                        <a:rPr lang="en-US" sz="1800" u="none" strike="noStrike" dirty="0">
                          <a:effectLst/>
                          <a:latin typeface="Arial Unicode MS" panose="020B0604020202020204" pitchFamily="34" charset="-128"/>
                          <a:ea typeface="Arial Unicode MS" panose="020B0604020202020204" pitchFamily="34" charset="-128"/>
                          <a:cs typeface="Arial Unicode MS" panose="020B0604020202020204" pitchFamily="34" charset="-128"/>
                        </a:rPr>
                        <a:t>27.2%</a:t>
                      </a:r>
                      <a:endParaRPr lang="en-US"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r>
              <a:tr h="831358">
                <a:tc>
                  <a:txBody>
                    <a:bodyPr/>
                    <a:lstStyle/>
                    <a:p>
                      <a:pPr marL="0" indent="0" algn="l" defTabSz="457200" rtl="0" eaLnBrk="1" fontAlgn="b" latinLnBrk="0" hangingPunct="1"/>
                      <a:r>
                        <a:rPr lang="el-GR" sz="1800" u="none" strike="noStrike"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Τραχείας</a:t>
                      </a:r>
                      <a:r>
                        <a:rPr lang="el-GR" sz="1800" u="none" strike="noStrike"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1800" u="none" strike="noStrike"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Βρόγχου, Πνεύμονα</a:t>
                      </a:r>
                      <a:endParaRPr lang="el-GR" sz="1800" u="none" strike="noStrike"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marL="0" algn="l" defTabSz="457200" rtl="0" eaLnBrk="1" fontAlgn="b" latinLnBrk="0" hangingPunct="1"/>
                      <a:r>
                        <a:rPr lang="el-GR" sz="1800" u="none" strike="noStrike"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u="none" strike="noStrike"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1229</a:t>
                      </a:r>
                      <a:endParaRPr lang="en-US" sz="1800" u="none" strike="noStrike"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marL="0" algn="l" defTabSz="457200" rtl="0" eaLnBrk="1" fontAlgn="b" latinLnBrk="0" hangingPunct="1"/>
                      <a:r>
                        <a:rPr lang="el-GR" sz="1800" u="none" strike="noStrike"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u="none" strike="noStrike" kern="1200" dirty="0" smtClean="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13.9</a:t>
                      </a:r>
                      <a:r>
                        <a:rPr lang="en-US" sz="1800" u="none" strike="noStrike" kern="1200" dirty="0">
                          <a:solidFill>
                            <a:schemeClr val="dk1"/>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txBody>
                  <a:tcPr marL="9525" marR="9525" marT="9525" marB="0" anchor="ctr">
                    <a:solidFill>
                      <a:schemeClr val="tx1"/>
                    </a:solidFill>
                  </a:tcPr>
                </a:tc>
              </a:tr>
              <a:tr h="459316">
                <a:tc>
                  <a:txBody>
                    <a:bodyPr/>
                    <a:lstStyle/>
                    <a:p>
                      <a:pPr algn="l" fontAlgn="b"/>
                      <a:r>
                        <a:rPr lang="el-GR" sz="1800" u="none" strike="noStrike" dirty="0" err="1" smtClean="0">
                          <a:effectLst/>
                          <a:latin typeface="Arial Unicode MS" panose="020B0604020202020204" pitchFamily="34" charset="-128"/>
                          <a:ea typeface="Arial Unicode MS" panose="020B0604020202020204" pitchFamily="34" charset="-128"/>
                          <a:cs typeface="Arial Unicode MS" panose="020B0604020202020204" pitchFamily="34" charset="-128"/>
                        </a:rPr>
                        <a:t>Ορθοκολικού</a:t>
                      </a:r>
                      <a:endParaRPr lang="el-GR"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algn="ctr" fontAlgn="b"/>
                      <a:r>
                        <a:rPr lang="en-US"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1127</a:t>
                      </a:r>
                      <a:endParaRPr lang="en-US"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algn="ctr" fontAlgn="b"/>
                      <a:r>
                        <a:rPr lang="en-US" sz="1800" u="none" strike="noStrike" dirty="0">
                          <a:effectLst/>
                          <a:latin typeface="Arial Unicode MS" panose="020B0604020202020204" pitchFamily="34" charset="-128"/>
                          <a:ea typeface="Arial Unicode MS" panose="020B0604020202020204" pitchFamily="34" charset="-128"/>
                          <a:cs typeface="Arial Unicode MS" panose="020B0604020202020204" pitchFamily="34" charset="-128"/>
                        </a:rPr>
                        <a:t>12.7%</a:t>
                      </a:r>
                      <a:endParaRPr lang="en-US"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r>
              <a:tr h="459316">
                <a:tc>
                  <a:txBody>
                    <a:bodyPr/>
                    <a:lstStyle/>
                    <a:p>
                      <a:pPr algn="l" fontAlgn="b"/>
                      <a:r>
                        <a:rPr lang="el-GR"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Ουροδόχου Κύστης</a:t>
                      </a:r>
                      <a:endParaRPr lang="el-GR"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algn="ctr" fontAlgn="b"/>
                      <a:r>
                        <a:rPr lang="en-US"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706</a:t>
                      </a:r>
                      <a:endParaRPr lang="en-US"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algn="ctr" fontAlgn="b"/>
                      <a:r>
                        <a:rPr lang="en-US"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8.0%</a:t>
                      </a:r>
                      <a:endParaRPr lang="en-US"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r>
              <a:tr h="547899">
                <a:tc>
                  <a:txBody>
                    <a:bodyPr/>
                    <a:lstStyle/>
                    <a:p>
                      <a:pPr algn="l" fontAlgn="b"/>
                      <a:r>
                        <a:rPr lang="el-GR"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Λέμφωμα </a:t>
                      </a:r>
                      <a:r>
                        <a:rPr lang="el-GR" sz="1800" u="none" strike="noStrike" dirty="0">
                          <a:effectLst/>
                          <a:latin typeface="Arial Unicode MS" panose="020B0604020202020204" pitchFamily="34" charset="-128"/>
                          <a:ea typeface="Arial Unicode MS" panose="020B0604020202020204" pitchFamily="34" charset="-128"/>
                          <a:cs typeface="Arial Unicode MS" panose="020B0604020202020204" pitchFamily="34" charset="-128"/>
                        </a:rPr>
                        <a:t>Μη </a:t>
                      </a:r>
                      <a:r>
                        <a:rPr lang="el-GR"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Hodgkin</a:t>
                      </a:r>
                      <a:endParaRPr lang="en-US"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algn="ctr" fontAlgn="b"/>
                      <a:r>
                        <a:rPr lang="en-US"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345</a:t>
                      </a:r>
                      <a:endParaRPr lang="en-US"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algn="ctr" fontAlgn="b"/>
                      <a:r>
                        <a:rPr lang="en-US"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3.9%</a:t>
                      </a:r>
                      <a:endParaRPr lang="en-US"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r>
              <a:tr h="459316">
                <a:tc>
                  <a:txBody>
                    <a:bodyPr/>
                    <a:lstStyle/>
                    <a:p>
                      <a:pPr algn="l" fontAlgn="b"/>
                      <a:r>
                        <a:rPr lang="el-GR"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Στομάχου</a:t>
                      </a:r>
                      <a:endParaRPr lang="el-GR"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algn="ctr" fontAlgn="b"/>
                      <a:r>
                        <a:rPr lang="en-US"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270</a:t>
                      </a:r>
                      <a:endParaRPr lang="en-US"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algn="ctr" fontAlgn="b"/>
                      <a:r>
                        <a:rPr lang="en-US"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3.0%</a:t>
                      </a:r>
                      <a:endParaRPr lang="en-US"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r>
              <a:tr h="459316">
                <a:tc>
                  <a:txBody>
                    <a:bodyPr/>
                    <a:lstStyle/>
                    <a:p>
                      <a:pPr algn="l" fontAlgn="b"/>
                      <a:r>
                        <a:rPr lang="el-GR"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Άλλοι</a:t>
                      </a:r>
                      <a:endParaRPr lang="el-GR"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algn="ctr" fontAlgn="b"/>
                      <a:r>
                        <a:rPr lang="en-US"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2770</a:t>
                      </a:r>
                      <a:endParaRPr lang="en-US"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algn="ctr" fontAlgn="b"/>
                      <a:r>
                        <a:rPr lang="en-US" sz="1800" u="none" strike="noStrike"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31.3%</a:t>
                      </a:r>
                      <a:endParaRPr lang="en-US" sz="1800" b="0"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r>
              <a:tr h="459316">
                <a:tc>
                  <a:txBody>
                    <a:bodyPr/>
                    <a:lstStyle/>
                    <a:p>
                      <a:pPr algn="l" fontAlgn="b"/>
                      <a:r>
                        <a:rPr lang="el-GR" sz="1800" b="1" i="0" u="none" strike="noStrike"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Σύνολο</a:t>
                      </a:r>
                      <a:endParaRPr lang="el-GR" sz="1800" b="1"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algn="ctr" fontAlgn="b"/>
                      <a:r>
                        <a:rPr lang="el-GR" sz="1800" b="1" i="0" u="none" strike="noStrike"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8</a:t>
                      </a:r>
                      <a:r>
                        <a:rPr lang="en-US" sz="1800" b="1" i="0" u="none" strike="noStrike"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854</a:t>
                      </a:r>
                      <a:endParaRPr lang="en-US" sz="1800" b="1"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c>
                  <a:txBody>
                    <a:bodyPr/>
                    <a:lstStyle/>
                    <a:p>
                      <a:pPr algn="ctr" fontAlgn="b"/>
                      <a:r>
                        <a:rPr lang="el-GR" sz="1800" b="1" i="0" u="none" strike="noStrike"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100%</a:t>
                      </a:r>
                      <a:endParaRPr lang="en-US" sz="1800" b="1" i="0" u="none" strike="noStrike"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ctr">
                    <a:solidFill>
                      <a:schemeClr val="tx1"/>
                    </a:solidFill>
                  </a:tcPr>
                </a:tc>
              </a:tr>
            </a:tbl>
          </a:graphicData>
        </a:graphic>
      </p:graphicFrame>
      <p:sp>
        <p:nvSpPr>
          <p:cNvPr id="5" name="TextBox 4"/>
          <p:cNvSpPr txBox="1"/>
          <p:nvPr/>
        </p:nvSpPr>
        <p:spPr>
          <a:xfrm>
            <a:off x="126541" y="42167"/>
            <a:ext cx="12065459" cy="523220"/>
          </a:xfrm>
          <a:prstGeom prst="rect">
            <a:avLst/>
          </a:prstGeom>
          <a:noFill/>
        </p:spPr>
        <p:txBody>
          <a:bodyPr wrap="square" rtlCol="0">
            <a:spAutoFit/>
          </a:bodyPr>
          <a:lstStyle/>
          <a:p>
            <a:pPr algn="ctr"/>
            <a:r>
              <a:rPr lang="el-GR" b="1" dirty="0">
                <a:solidFill>
                  <a:prstClr val="black"/>
                </a:solidFill>
              </a:rPr>
              <a:t> </a:t>
            </a:r>
            <a:r>
              <a:rPr lang="el-GR" sz="2800" b="1" dirty="0">
                <a:solidFill>
                  <a:prstClr val="black"/>
                </a:solidFill>
              </a:rPr>
              <a:t>Συχνότεροι καρκίνοι (άνδρες και γυναίκες), </a:t>
            </a:r>
            <a:r>
              <a:rPr lang="el-GR" sz="2800" b="1" dirty="0" smtClean="0">
                <a:solidFill>
                  <a:prstClr val="black"/>
                </a:solidFill>
              </a:rPr>
              <a:t>201</a:t>
            </a:r>
            <a:r>
              <a:rPr lang="en-US" sz="2800" b="1" dirty="0" smtClean="0">
                <a:solidFill>
                  <a:prstClr val="black"/>
                </a:solidFill>
              </a:rPr>
              <a:t>1</a:t>
            </a:r>
            <a:r>
              <a:rPr lang="el-GR" sz="2800" b="1" dirty="0" smtClean="0">
                <a:solidFill>
                  <a:prstClr val="black"/>
                </a:solidFill>
              </a:rPr>
              <a:t>-201</a:t>
            </a:r>
            <a:r>
              <a:rPr lang="en-US" sz="2800" b="1" dirty="0" smtClean="0">
                <a:solidFill>
                  <a:prstClr val="black"/>
                </a:solidFill>
              </a:rPr>
              <a:t>5</a:t>
            </a:r>
            <a:r>
              <a:rPr lang="el-GR" sz="2800" b="1" dirty="0" smtClean="0">
                <a:solidFill>
                  <a:prstClr val="black"/>
                </a:solidFill>
              </a:rPr>
              <a:t> </a:t>
            </a:r>
            <a:endParaRPr lang="en-US" sz="2800" b="1" dirty="0">
              <a:solidFill>
                <a:prstClr val="black"/>
              </a:solidFill>
            </a:endParaRPr>
          </a:p>
        </p:txBody>
      </p:sp>
      <p:graphicFrame>
        <p:nvGraphicFramePr>
          <p:cNvPr id="6" name="Table 5"/>
          <p:cNvGraphicFramePr>
            <a:graphicFrameLocks noGrp="1"/>
          </p:cNvGraphicFramePr>
          <p:nvPr>
            <p:extLst/>
          </p:nvPr>
        </p:nvGraphicFramePr>
        <p:xfrm>
          <a:off x="7241458" y="1481041"/>
          <a:ext cx="4824001" cy="4197676"/>
        </p:xfrm>
        <a:graphic>
          <a:graphicData uri="http://schemas.openxmlformats.org/drawingml/2006/table">
            <a:tbl>
              <a:tblPr>
                <a:tableStyleId>{5C22544A-7EE6-4342-B048-85BDC9FD1C3A}</a:tableStyleId>
              </a:tblPr>
              <a:tblGrid>
                <a:gridCol w="3227637"/>
                <a:gridCol w="798182"/>
                <a:gridCol w="798182"/>
              </a:tblGrid>
              <a:tr h="296154">
                <a:tc>
                  <a:txBody>
                    <a:bodyPr/>
                    <a:lstStyle/>
                    <a:p>
                      <a:pPr marL="0" algn="l" defTabSz="457200" rtl="0" eaLnBrk="1" fontAlgn="b" latinLnBrk="0" hangingPunct="1"/>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Μαστού</a:t>
                      </a:r>
                      <a:endParaRPr lang="el-GR"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c>
                  <a:txBody>
                    <a:bodyPr/>
                    <a:lstStyle/>
                    <a:p>
                      <a:pPr marL="0" indent="0" algn="ctr" defTabSz="457200" rtl="0" eaLnBrk="1" fontAlgn="b" latinLnBrk="0" hangingPunct="1"/>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2789</a:t>
                      </a:r>
                      <a:endPar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c>
                  <a:txBody>
                    <a:bodyPr/>
                    <a:lstStyle/>
                    <a:p>
                      <a:pPr marL="0" algn="ctr" defTabSz="457200" rtl="0" eaLnBrk="1" fontAlgn="b" latinLnBrk="0" hangingPunct="1"/>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34.</a:t>
                      </a:r>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1</a:t>
                      </a:r>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r>
              <a:tr h="529036">
                <a:tc>
                  <a:txBody>
                    <a:bodyPr/>
                    <a:lstStyle/>
                    <a:p>
                      <a:pPr marL="0" algn="l" defTabSz="457200" rtl="0" eaLnBrk="1" fontAlgn="b" latinLnBrk="0" hangingPunct="1">
                        <a:lnSpc>
                          <a:spcPct val="200000"/>
                        </a:lnSpc>
                      </a:pPr>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Θυρεοειδούς</a:t>
                      </a:r>
                      <a:endParaRPr lang="el-GR"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c>
                  <a:txBody>
                    <a:bodyPr/>
                    <a:lstStyle/>
                    <a:p>
                      <a:pPr marL="0" algn="ctr" defTabSz="457200" rtl="0" eaLnBrk="1" fontAlgn="b" latinLnBrk="0" hangingPunct="1">
                        <a:lnSpc>
                          <a:spcPct val="200000"/>
                        </a:lnSpc>
                      </a:pPr>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1069</a:t>
                      </a:r>
                      <a:endPar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solidFill>
                      <a:schemeClr val="tx1"/>
                    </a:solidFill>
                  </a:tcPr>
                </a:tc>
                <a:tc>
                  <a:txBody>
                    <a:bodyPr/>
                    <a:lstStyle/>
                    <a:p>
                      <a:pPr marL="0" algn="ctr" defTabSz="457200" rtl="0" eaLnBrk="1" fontAlgn="b" latinLnBrk="0" hangingPunct="1">
                        <a:lnSpc>
                          <a:spcPct val="200000"/>
                        </a:lnSpc>
                      </a:pPr>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1</a:t>
                      </a:r>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3</a:t>
                      </a:r>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.1</a:t>
                      </a:r>
                      <a:r>
                        <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p>
                  </a:txBody>
                  <a:tcPr marL="9525" marR="9525" marT="9525" marB="0">
                    <a:solidFill>
                      <a:schemeClr val="tx1"/>
                    </a:solidFill>
                  </a:tcPr>
                </a:tc>
              </a:tr>
              <a:tr h="529036">
                <a:tc>
                  <a:txBody>
                    <a:bodyPr/>
                    <a:lstStyle/>
                    <a:p>
                      <a:pPr marL="0" algn="l" defTabSz="457200" rtl="0" eaLnBrk="1" fontAlgn="b" latinLnBrk="0" hangingPunct="1">
                        <a:lnSpc>
                          <a:spcPct val="200000"/>
                        </a:lnSpc>
                      </a:pPr>
                      <a:r>
                        <a:rPr lang="el-GR" sz="1800" b="0" i="0" u="none" strike="noStrike" kern="1200" dirty="0" err="1"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Ορθοκολικού</a:t>
                      </a:r>
                      <a:endParaRPr lang="el-GR"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c>
                  <a:txBody>
                    <a:bodyPr/>
                    <a:lstStyle/>
                    <a:p>
                      <a:pPr marL="0" algn="ctr" defTabSz="457200" rtl="0" eaLnBrk="1" fontAlgn="b" latinLnBrk="0" hangingPunct="1">
                        <a:lnSpc>
                          <a:spcPct val="200000"/>
                        </a:lnSpc>
                      </a:pPr>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7</a:t>
                      </a:r>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52</a:t>
                      </a:r>
                      <a:endPar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solidFill>
                      <a:schemeClr val="tx1"/>
                    </a:solidFill>
                  </a:tcPr>
                </a:tc>
                <a:tc>
                  <a:txBody>
                    <a:bodyPr/>
                    <a:lstStyle/>
                    <a:p>
                      <a:pPr marL="0" algn="ctr" defTabSz="457200" rtl="0" eaLnBrk="1" fontAlgn="b" latinLnBrk="0" hangingPunct="1">
                        <a:lnSpc>
                          <a:spcPct val="200000"/>
                        </a:lnSpc>
                      </a:pPr>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9.</a:t>
                      </a:r>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2</a:t>
                      </a:r>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solidFill>
                      <a:schemeClr val="tx1"/>
                    </a:solidFill>
                  </a:tcPr>
                </a:tc>
              </a:tr>
              <a:tr h="529036">
                <a:tc>
                  <a:txBody>
                    <a:bodyPr/>
                    <a:lstStyle/>
                    <a:p>
                      <a:pPr marL="0" algn="l" defTabSz="457200" rtl="0" eaLnBrk="1" fontAlgn="b" latinLnBrk="0" hangingPunct="1">
                        <a:lnSpc>
                          <a:spcPct val="200000"/>
                        </a:lnSpc>
                      </a:pPr>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Σώματος Μήτρας</a:t>
                      </a:r>
                      <a:endParaRPr lang="el-GR"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solidFill>
                      <a:schemeClr val="tx1"/>
                    </a:solidFill>
                  </a:tcPr>
                </a:tc>
                <a:tc>
                  <a:txBody>
                    <a:bodyPr/>
                    <a:lstStyle/>
                    <a:p>
                      <a:pPr marL="0" algn="ctr" defTabSz="457200" rtl="0" eaLnBrk="1" fontAlgn="b" latinLnBrk="0" hangingPunct="1">
                        <a:lnSpc>
                          <a:spcPct val="200000"/>
                        </a:lnSpc>
                      </a:pPr>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512</a:t>
                      </a:r>
                      <a:endPar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solidFill>
                      <a:schemeClr val="tx1"/>
                    </a:solidFill>
                  </a:tcPr>
                </a:tc>
                <a:tc>
                  <a:txBody>
                    <a:bodyPr/>
                    <a:lstStyle/>
                    <a:p>
                      <a:pPr marL="0" algn="ctr" defTabSz="457200" rtl="0" eaLnBrk="1" fontAlgn="b" latinLnBrk="0" hangingPunct="1">
                        <a:lnSpc>
                          <a:spcPct val="200000"/>
                        </a:lnSpc>
                      </a:pPr>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6.</a:t>
                      </a:r>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3</a:t>
                      </a:r>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solidFill>
                      <a:schemeClr val="tx1"/>
                    </a:solidFill>
                  </a:tcPr>
                </a:tc>
              </a:tr>
              <a:tr h="425597">
                <a:tc>
                  <a:txBody>
                    <a:bodyPr/>
                    <a:lstStyle/>
                    <a:p>
                      <a:pPr marL="0" indent="0" algn="l" defTabSz="457200" rtl="0" eaLnBrk="1" fontAlgn="b" latinLnBrk="0" hangingPunct="1"/>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Τραχείας, Βρόγχου, Πνεύμονα</a:t>
                      </a:r>
                      <a:endParaRPr lang="el-GR"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c>
                  <a:txBody>
                    <a:bodyPr/>
                    <a:lstStyle/>
                    <a:p>
                      <a:pPr marL="0" algn="ctr" defTabSz="457200" rtl="0" eaLnBrk="1" fontAlgn="b" latinLnBrk="0" hangingPunct="1"/>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3</a:t>
                      </a:r>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44</a:t>
                      </a:r>
                      <a:endPar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c>
                  <a:txBody>
                    <a:bodyPr/>
                    <a:lstStyle/>
                    <a:p>
                      <a:pPr marL="0" algn="ctr" defTabSz="457200" rtl="0" eaLnBrk="1" fontAlgn="b" latinLnBrk="0" hangingPunct="1"/>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4.</a:t>
                      </a:r>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2</a:t>
                      </a:r>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r>
              <a:tr h="634762">
                <a:tc>
                  <a:txBody>
                    <a:bodyPr/>
                    <a:lstStyle/>
                    <a:p>
                      <a:pPr marL="0" algn="l" defTabSz="411163" rtl="0" eaLnBrk="1" fontAlgn="b" latinLnBrk="0" hangingPunct="1"/>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Λέμφωμα Μη </a:t>
                      </a:r>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Hodgkin</a:t>
                      </a:r>
                      <a:endPar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c>
                  <a:txBody>
                    <a:bodyPr/>
                    <a:lstStyle/>
                    <a:p>
                      <a:pPr marL="0" algn="ctr" defTabSz="457200" rtl="0" eaLnBrk="1" fontAlgn="b" latinLnBrk="0" hangingPunct="1"/>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3</a:t>
                      </a:r>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13</a:t>
                      </a:r>
                      <a:endPar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c>
                  <a:txBody>
                    <a:bodyPr/>
                    <a:lstStyle/>
                    <a:p>
                      <a:pPr marL="0" algn="ctr" defTabSz="457200" rtl="0" eaLnBrk="1" fontAlgn="b" latinLnBrk="0" hangingPunct="1"/>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3</a:t>
                      </a:r>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8</a:t>
                      </a:r>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r>
              <a:tr h="583334">
                <a:tc>
                  <a:txBody>
                    <a:bodyPr/>
                    <a:lstStyle/>
                    <a:p>
                      <a:pPr marL="0" algn="l" defTabSz="457200" rtl="0" eaLnBrk="1" fontAlgn="b" latinLnBrk="0" hangingPunct="1"/>
                      <a:endPar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0" algn="l" defTabSz="411163" rtl="0" eaLnBrk="1" fontAlgn="b" latinLnBrk="0" hangingPunct="1"/>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Άλλοι</a:t>
                      </a:r>
                      <a:endPar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c>
                  <a:txBody>
                    <a:bodyPr/>
                    <a:lstStyle/>
                    <a:p>
                      <a:pPr marL="0" algn="ctr" defTabSz="457200" rtl="0" eaLnBrk="1" fontAlgn="b" latinLnBrk="0" hangingPunct="1"/>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2</a:t>
                      </a:r>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401</a:t>
                      </a:r>
                      <a:endPar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c>
                  <a:txBody>
                    <a:bodyPr/>
                    <a:lstStyle/>
                    <a:p>
                      <a:pPr marL="0" algn="ctr" defTabSz="457200" rtl="0" eaLnBrk="1" fontAlgn="b" latinLnBrk="0" hangingPunct="1"/>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29.</a:t>
                      </a:r>
                      <a:r>
                        <a:rPr lang="el-GR"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4</a:t>
                      </a:r>
                      <a:r>
                        <a:rPr lang="en-US" sz="1800" b="0"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1800" b="0"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r>
              <a:tr h="583334">
                <a:tc>
                  <a:txBody>
                    <a:bodyPr/>
                    <a:lstStyle/>
                    <a:p>
                      <a:pPr marL="0" algn="l" defTabSz="457200" rtl="0" eaLnBrk="1" fontAlgn="b" latinLnBrk="0" hangingPunct="1"/>
                      <a:r>
                        <a:rPr lang="el-GR" sz="1800" b="1"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Σύνολο</a:t>
                      </a:r>
                      <a:endParaRPr lang="el-GR" sz="1800" b="1"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c>
                  <a:txBody>
                    <a:bodyPr/>
                    <a:lstStyle/>
                    <a:p>
                      <a:pPr marL="0" algn="ctr" defTabSz="457200" rtl="0" eaLnBrk="1" fontAlgn="b" latinLnBrk="0" hangingPunct="1"/>
                      <a:r>
                        <a:rPr lang="el-GR" sz="1800" b="1" i="0" u="none" strike="noStrike" kern="1200" dirty="0" smtClean="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8180</a:t>
                      </a:r>
                      <a:endParaRPr lang="en-US" sz="1800" b="1"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525" marR="9525" marT="9525" marB="0" anchor="b">
                    <a:solidFill>
                      <a:schemeClr val="tx1"/>
                    </a:solidFill>
                  </a:tcPr>
                </a:tc>
                <a:tc>
                  <a:txBody>
                    <a:bodyPr/>
                    <a:lstStyle/>
                    <a:p>
                      <a:pPr marL="0" algn="ctr" defTabSz="457200" rtl="0" eaLnBrk="1" fontAlgn="b" latinLnBrk="0" hangingPunct="1"/>
                      <a:r>
                        <a:rPr lang="en-US" sz="1800" b="1" i="0" u="none" strike="noStrike" kern="1200" dirty="0">
                          <a:solidFill>
                            <a:srgbClr val="000000"/>
                          </a:solidFill>
                          <a:effectLst/>
                          <a:latin typeface="Arial Unicode MS" panose="020B0604020202020204" pitchFamily="34" charset="-128"/>
                          <a:ea typeface="Arial Unicode MS" panose="020B0604020202020204" pitchFamily="34" charset="-128"/>
                          <a:cs typeface="Arial Unicode MS" panose="020B0604020202020204" pitchFamily="34" charset="-128"/>
                        </a:rPr>
                        <a:t>100.0%</a:t>
                      </a:r>
                    </a:p>
                  </a:txBody>
                  <a:tcPr marL="9525" marR="9525" marT="9525" marB="0" anchor="b">
                    <a:solidFill>
                      <a:schemeClr val="tx1"/>
                    </a:solidFill>
                  </a:tcPr>
                </a:tc>
              </a:tr>
            </a:tbl>
          </a:graphicData>
        </a:graphic>
      </p:graphicFrame>
      <p:sp>
        <p:nvSpPr>
          <p:cNvPr id="7" name="TextBox 6"/>
          <p:cNvSpPr txBox="1"/>
          <p:nvPr/>
        </p:nvSpPr>
        <p:spPr>
          <a:xfrm>
            <a:off x="312702" y="6010771"/>
            <a:ext cx="11879298" cy="584775"/>
          </a:xfrm>
          <a:prstGeom prst="rect">
            <a:avLst/>
          </a:prstGeom>
          <a:noFill/>
        </p:spPr>
        <p:txBody>
          <a:bodyPr wrap="square" rtlCol="0">
            <a:spAutoFit/>
          </a:bodyPr>
          <a:lstStyle/>
          <a:p>
            <a:r>
              <a:rPr lang="el-GR" sz="1600" b="1" i="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Πηγή</a:t>
            </a:r>
            <a:r>
              <a:rPr lang="en-US" sz="1600" b="1" i="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1600" b="1" i="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Αρχείο Καρκίνου</a:t>
            </a:r>
            <a:r>
              <a:rPr lang="en-US" sz="1600" b="1" i="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1600" b="1" i="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Κύπρου</a:t>
            </a:r>
            <a:r>
              <a:rPr lang="en-US" sz="1600" b="1" i="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i="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http://www.moh.gov.cy/moh/moh.nsf/All/82B40CE2FEE19D7AC22579C6002CBFAD?OpenDocument</a:t>
            </a:r>
          </a:p>
        </p:txBody>
      </p:sp>
      <p:sp>
        <p:nvSpPr>
          <p:cNvPr id="10" name="Slide Number Placeholder 9"/>
          <p:cNvSpPr>
            <a:spLocks noGrp="1"/>
          </p:cNvSpPr>
          <p:nvPr>
            <p:ph type="sldNum" sz="quarter" idx="12"/>
          </p:nvPr>
        </p:nvSpPr>
        <p:spPr>
          <a:xfrm>
            <a:off x="11049755" y="6172021"/>
            <a:ext cx="1142245" cy="669925"/>
          </a:xfrm>
        </p:spPr>
        <p:txBody>
          <a:bodyPr/>
          <a:lstStyle/>
          <a:p>
            <a:fld id="{B7E977E6-CB68-4AEE-B8ED-5A64B7D883D6}" type="slidenum">
              <a:rPr lang="en-US" sz="2400" smtClean="0">
                <a:solidFill>
                  <a:srgbClr val="146194">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rPr>
              <a:pPr/>
              <a:t>15</a:t>
            </a:fld>
            <a:endParaRPr lang="en-US" sz="2400" dirty="0">
              <a:solidFill>
                <a:srgbClr val="146194">
                  <a:lumMod val="50000"/>
                </a:srgb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3951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10972"/>
            <a:ext cx="12192000" cy="1077218"/>
          </a:xfrm>
          <a:prstGeom prst="rect">
            <a:avLst/>
          </a:prstGeom>
        </p:spPr>
        <p:txBody>
          <a:bodyPr wrap="square">
            <a:spAutoFit/>
          </a:bodyPr>
          <a:lstStyle/>
          <a:p>
            <a:pPr algn="ctr"/>
            <a:r>
              <a:rPr lang="el-GR" sz="3200" b="1" dirty="0" smtClean="0">
                <a:solidFill>
                  <a:schemeClr val="bg1"/>
                </a:solidFill>
              </a:rPr>
              <a:t>Συχνότεροι κακοήθεις καρκίνοι ως αίτια θανάτου </a:t>
            </a:r>
          </a:p>
          <a:p>
            <a:pPr algn="ctr"/>
            <a:r>
              <a:rPr lang="el-GR" sz="3200" b="1" dirty="0" smtClean="0">
                <a:solidFill>
                  <a:schemeClr val="bg1"/>
                </a:solidFill>
              </a:rPr>
              <a:t>άνδρες, 2015</a:t>
            </a:r>
            <a:endParaRPr lang="en-US" sz="3200" dirty="0"/>
          </a:p>
        </p:txBody>
      </p:sp>
      <p:pic>
        <p:nvPicPr>
          <p:cNvPr id="8" name="Picture 7"/>
          <p:cNvPicPr>
            <a:picLocks noChangeAspect="1"/>
          </p:cNvPicPr>
          <p:nvPr/>
        </p:nvPicPr>
        <p:blipFill>
          <a:blip r:embed="rId3"/>
          <a:stretch>
            <a:fillRect/>
          </a:stretch>
        </p:blipFill>
        <p:spPr>
          <a:xfrm>
            <a:off x="1605013" y="1258211"/>
            <a:ext cx="8678239" cy="4997656"/>
          </a:xfrm>
          <a:prstGeom prst="rect">
            <a:avLst/>
          </a:prstGeom>
        </p:spPr>
      </p:pic>
      <p:sp>
        <p:nvSpPr>
          <p:cNvPr id="9" name="Rectangle 8"/>
          <p:cNvSpPr/>
          <p:nvPr/>
        </p:nvSpPr>
        <p:spPr>
          <a:xfrm>
            <a:off x="142524" y="6430781"/>
            <a:ext cx="11894577" cy="307777"/>
          </a:xfrm>
          <a:prstGeom prst="rect">
            <a:avLst/>
          </a:prstGeom>
        </p:spPr>
        <p:txBody>
          <a:bodyPr wrap="square">
            <a:spAutoFit/>
          </a:bodyPr>
          <a:lstStyle/>
          <a:p>
            <a:r>
              <a:rPr lang="el-GR" sz="14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Πηγή</a:t>
            </a:r>
            <a:r>
              <a:rPr lang="en-US" sz="14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14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Αρχείο </a:t>
            </a:r>
            <a:r>
              <a:rPr lang="el-GR" sz="14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Αιτιών Θανάτου</a:t>
            </a:r>
            <a:r>
              <a:rPr lang="en-US" sz="14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l-GR" sz="14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i="1" u="sng"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http://www.moh.gov.cy/moh/moh.nsf/All/22CC07AF5424F041C22579C7002A45DF?OpenDocument </a:t>
            </a:r>
          </a:p>
        </p:txBody>
      </p:sp>
      <p:sp>
        <p:nvSpPr>
          <p:cNvPr id="4" name="Slide Number Placeholder 3"/>
          <p:cNvSpPr>
            <a:spLocks noGrp="1"/>
          </p:cNvSpPr>
          <p:nvPr>
            <p:ph type="sldNum" sz="quarter" idx="12"/>
          </p:nvPr>
        </p:nvSpPr>
        <p:spPr>
          <a:xfrm>
            <a:off x="11049755" y="6188075"/>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16</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563728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627" y="149401"/>
            <a:ext cx="11152682" cy="1077218"/>
          </a:xfrm>
          <a:prstGeom prst="rect">
            <a:avLst/>
          </a:prstGeom>
        </p:spPr>
        <p:txBody>
          <a:bodyPr wrap="square">
            <a:spAutoFit/>
          </a:bodyPr>
          <a:lstStyle/>
          <a:p>
            <a:pPr algn="ctr"/>
            <a:r>
              <a:rPr lang="el-GR" sz="32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Συχνότεροι κακοήθεις καρκίνοι ως αίτια θανάτου </a:t>
            </a:r>
          </a:p>
          <a:p>
            <a:pPr algn="ctr"/>
            <a:r>
              <a:rPr lang="el-GR" sz="32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γυναίκες, 2015</a:t>
            </a:r>
            <a:endParaRPr lang="en-US"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Picture 3"/>
          <p:cNvPicPr>
            <a:picLocks noChangeAspect="1"/>
          </p:cNvPicPr>
          <p:nvPr/>
        </p:nvPicPr>
        <p:blipFill>
          <a:blip r:embed="rId3"/>
          <a:stretch>
            <a:fillRect/>
          </a:stretch>
        </p:blipFill>
        <p:spPr>
          <a:xfrm>
            <a:off x="1499018" y="1226619"/>
            <a:ext cx="9069048" cy="5110241"/>
          </a:xfrm>
          <a:prstGeom prst="rect">
            <a:avLst/>
          </a:prstGeom>
        </p:spPr>
      </p:pic>
      <p:sp>
        <p:nvSpPr>
          <p:cNvPr id="5" name="Rectangle 4"/>
          <p:cNvSpPr/>
          <p:nvPr/>
        </p:nvSpPr>
        <p:spPr>
          <a:xfrm>
            <a:off x="142524" y="6430781"/>
            <a:ext cx="11894577" cy="307777"/>
          </a:xfrm>
          <a:prstGeom prst="rect">
            <a:avLst/>
          </a:prstGeom>
        </p:spPr>
        <p:txBody>
          <a:bodyPr wrap="square">
            <a:spAutoFit/>
          </a:bodyPr>
          <a:lstStyle/>
          <a:p>
            <a:r>
              <a:rPr lang="el-GR" sz="14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Πηγή</a:t>
            </a:r>
            <a:r>
              <a:rPr lang="en-US" sz="14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14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Αρχείο </a:t>
            </a:r>
            <a:r>
              <a:rPr lang="el-GR" sz="14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Αιτιών Θανάτου</a:t>
            </a:r>
            <a:r>
              <a:rPr lang="en-US" sz="14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l-GR" sz="14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400" i="1" u="sng"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http://www.moh.gov.cy/moh/moh.nsf/All/22CC07AF5424F041C22579C7002A45DF?OpenDocument </a:t>
            </a:r>
          </a:p>
        </p:txBody>
      </p:sp>
      <p:sp>
        <p:nvSpPr>
          <p:cNvPr id="7" name="Slide Number Placeholder 6"/>
          <p:cNvSpPr>
            <a:spLocks noGrp="1"/>
          </p:cNvSpPr>
          <p:nvPr>
            <p:ph type="sldNum" sz="quarter" idx="12"/>
          </p:nvPr>
        </p:nvSpPr>
        <p:spPr>
          <a:xfrm>
            <a:off x="11049755" y="6188075"/>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17</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17963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8937" y="34166"/>
            <a:ext cx="9620180" cy="954107"/>
          </a:xfrm>
          <a:prstGeom prst="rect">
            <a:avLst/>
          </a:prstGeom>
          <a:noFill/>
        </p:spPr>
        <p:txBody>
          <a:bodyPr wrap="square" rtlCol="0">
            <a:spAutoFit/>
          </a:bodyPr>
          <a:lstStyle/>
          <a:p>
            <a:pPr algn="ctr">
              <a:defRPr sz="1800" b="1" i="0" u="none" strike="noStrike" kern="1200" baseline="0">
                <a:solidFill>
                  <a:prstClr val="black"/>
                </a:solidFill>
                <a:latin typeface="+mn-lt"/>
                <a:ea typeface="+mn-ea"/>
                <a:cs typeface="+mn-cs"/>
              </a:defRPr>
            </a:pPr>
            <a:r>
              <a:rPr lang="el-GR" sz="2800" dirty="0">
                <a:latin typeface="Arial Unicode MS" panose="020B0604020202020204" pitchFamily="34" charset="-128"/>
                <a:ea typeface="Arial Unicode MS" panose="020B0604020202020204" pitchFamily="34" charset="-128"/>
                <a:cs typeface="Arial Unicode MS" panose="020B0604020202020204" pitchFamily="34" charset="-128"/>
              </a:rPr>
              <a:t>Νέα περιστατικά </a:t>
            </a:r>
            <a:r>
              <a:rPr lang="el-GR" sz="2800" dirty="0" smtClean="0">
                <a:latin typeface="Arial Unicode MS" panose="020B0604020202020204" pitchFamily="34" charset="-128"/>
                <a:ea typeface="Arial Unicode MS" panose="020B0604020202020204" pitchFamily="34" charset="-128"/>
                <a:cs typeface="Arial Unicode MS" panose="020B0604020202020204" pitchFamily="34" charset="-128"/>
              </a:rPr>
              <a:t>καρκίνου κατά </a:t>
            </a:r>
            <a:r>
              <a:rPr lang="el-GR" sz="2800" dirty="0">
                <a:latin typeface="Arial Unicode MS" panose="020B0604020202020204" pitchFamily="34" charset="-128"/>
                <a:ea typeface="Arial Unicode MS" panose="020B0604020202020204" pitchFamily="34" charset="-128"/>
                <a:cs typeface="Arial Unicode MS" panose="020B0604020202020204" pitchFamily="34" charset="-128"/>
              </a:rPr>
              <a:t>ηλικιακή ομάδα και </a:t>
            </a:r>
            <a:r>
              <a:rPr lang="el-GR" sz="2800" dirty="0" smtClean="0">
                <a:latin typeface="Arial Unicode MS" panose="020B0604020202020204" pitchFamily="34" charset="-128"/>
                <a:ea typeface="Arial Unicode MS" panose="020B0604020202020204" pitchFamily="34" charset="-128"/>
                <a:cs typeface="Arial Unicode MS" panose="020B0604020202020204" pitchFamily="34" charset="-128"/>
              </a:rPr>
              <a:t>φύλο 1998-2015</a:t>
            </a:r>
            <a:endParaRPr lang="el-GR"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extBox 3"/>
          <p:cNvSpPr txBox="1"/>
          <p:nvPr/>
        </p:nvSpPr>
        <p:spPr>
          <a:xfrm>
            <a:off x="9468465" y="1939049"/>
            <a:ext cx="2521975" cy="923330"/>
          </a:xfrm>
          <a:prstGeom prst="rect">
            <a:avLst/>
          </a:prstGeom>
          <a:noFill/>
        </p:spPr>
        <p:txBody>
          <a:bodyPr wrap="square" rtlCol="0">
            <a:spAutoFit/>
          </a:bodyPr>
          <a:lstStyle/>
          <a:p>
            <a:r>
              <a:rPr lang="el-GR"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Άνδρες</a:t>
            </a:r>
            <a:r>
              <a:rPr lang="en-US"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l-GR"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60-79</a:t>
            </a:r>
            <a:r>
              <a:rPr lang="en-US"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57% </a:t>
            </a:r>
            <a:endParaRPr lang="el-GR"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l-GR"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Γυναίκες</a:t>
            </a:r>
            <a:r>
              <a:rPr lang="en-US"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55-74</a:t>
            </a:r>
            <a:r>
              <a:rPr lang="en-US"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44%</a:t>
            </a:r>
            <a:endParaRPr lang="en-US"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Box 4"/>
          <p:cNvSpPr txBox="1"/>
          <p:nvPr/>
        </p:nvSpPr>
        <p:spPr>
          <a:xfrm>
            <a:off x="312702" y="6010771"/>
            <a:ext cx="11879298" cy="584775"/>
          </a:xfrm>
          <a:prstGeom prst="rect">
            <a:avLst/>
          </a:prstGeom>
          <a:noFill/>
        </p:spPr>
        <p:txBody>
          <a:bodyPr wrap="square" rtlCol="0">
            <a:spAutoFit/>
          </a:bodyPr>
          <a:lstStyle/>
          <a:p>
            <a:r>
              <a:rPr lang="el-GR" sz="16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Πηγή</a:t>
            </a:r>
            <a:r>
              <a:rPr lang="en-US" sz="16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16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Αρχείο Καρκίνου</a:t>
            </a:r>
            <a:r>
              <a:rPr lang="en-US" sz="16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16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Κύπρου</a:t>
            </a:r>
            <a:r>
              <a:rPr lang="en-US" sz="16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i="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http://www.moh.gov.cy/moh/moh.nsf/All/82B40CE2FEE19D7AC22579C6002CBFAD?OpenDocument</a:t>
            </a:r>
          </a:p>
        </p:txBody>
      </p:sp>
      <p:sp>
        <p:nvSpPr>
          <p:cNvPr id="8" name="Slide Number Placeholder 7"/>
          <p:cNvSpPr>
            <a:spLocks noGrp="1"/>
          </p:cNvSpPr>
          <p:nvPr>
            <p:ph type="sldNum" sz="quarter" idx="12"/>
          </p:nvPr>
        </p:nvSpPr>
        <p:spPr>
          <a:xfrm>
            <a:off x="11049755" y="6165179"/>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18</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10" name="Chart 9"/>
          <p:cNvGraphicFramePr>
            <a:graphicFrameLocks/>
          </p:cNvGraphicFramePr>
          <p:nvPr>
            <p:extLst>
              <p:ext uri="{D42A27DB-BD31-4B8C-83A1-F6EECF244321}">
                <p14:modId xmlns:p14="http://schemas.microsoft.com/office/powerpoint/2010/main" val="1633116168"/>
              </p:ext>
            </p:extLst>
          </p:nvPr>
        </p:nvGraphicFramePr>
        <p:xfrm>
          <a:off x="1064303" y="1139251"/>
          <a:ext cx="8739264" cy="50259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5832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7E977E6-CB68-4AEE-B8ED-5A64B7D883D6}" type="slidenum">
              <a:rPr lang="en-US" smtClean="0"/>
              <a:t>19</a:t>
            </a:fld>
            <a:endParaRPr lang="en-US"/>
          </a:p>
        </p:txBody>
      </p:sp>
      <p:graphicFrame>
        <p:nvGraphicFramePr>
          <p:cNvPr id="3" name="Chart 2"/>
          <p:cNvGraphicFramePr>
            <a:graphicFrameLocks/>
          </p:cNvGraphicFramePr>
          <p:nvPr>
            <p:extLst>
              <p:ext uri="{D42A27DB-BD31-4B8C-83A1-F6EECF244321}">
                <p14:modId xmlns:p14="http://schemas.microsoft.com/office/powerpoint/2010/main" val="3926539546"/>
              </p:ext>
            </p:extLst>
          </p:nvPr>
        </p:nvGraphicFramePr>
        <p:xfrm>
          <a:off x="2051824" y="1067845"/>
          <a:ext cx="7934367" cy="518055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2442118" y="236848"/>
            <a:ext cx="6766657" cy="830997"/>
          </a:xfrm>
          <a:prstGeom prst="rect">
            <a:avLst/>
          </a:prstGeom>
        </p:spPr>
        <p:txBody>
          <a:bodyPr wrap="square">
            <a:spAutoFit/>
          </a:bodyPr>
          <a:lstStyle/>
          <a:p>
            <a:pPr algn="ctr">
              <a:defRPr sz="2000" b="1" i="0" u="none" strike="noStrike" kern="1200" spc="0" baseline="0">
                <a:solidFill>
                  <a:sysClr val="windowText" lastClr="000000"/>
                </a:solidFill>
                <a:latin typeface="+mn-lt"/>
                <a:ea typeface="+mn-ea"/>
                <a:cs typeface="+mn-cs"/>
              </a:defRPr>
            </a:pPr>
            <a:r>
              <a:rPr lang="el-GR" sz="2400" b="1"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Ποσοστά νέων περιστατικών καρκίνου ανά στάδιο κατά τη διάγνωση 1998-201</a:t>
            </a:r>
            <a:r>
              <a:rPr lang="en-US" sz="2400" b="1" dirty="0">
                <a:solidFill>
                  <a:sysClr val="windowText" lastClr="000000"/>
                </a:solidFill>
                <a:latin typeface="Arial Unicode MS" panose="020B0604020202020204" pitchFamily="34" charset="-128"/>
                <a:ea typeface="Arial Unicode MS" panose="020B0604020202020204" pitchFamily="34" charset="-128"/>
                <a:cs typeface="Arial Unicode MS" panose="020B0604020202020204" pitchFamily="34" charset="-128"/>
              </a:rPr>
              <a:t>5</a:t>
            </a:r>
          </a:p>
        </p:txBody>
      </p:sp>
      <p:pic>
        <p:nvPicPr>
          <p:cNvPr id="5" name="chart"/>
          <p:cNvPicPr>
            <a:picLocks noChangeAspect="1"/>
          </p:cNvPicPr>
          <p:nvPr/>
        </p:nvPicPr>
        <p:blipFill>
          <a:blip r:embed="rId3"/>
          <a:stretch>
            <a:fillRect/>
          </a:stretch>
        </p:blipFill>
        <p:spPr>
          <a:xfrm>
            <a:off x="279329" y="6056886"/>
            <a:ext cx="11912671" cy="676679"/>
          </a:xfrm>
          <a:prstGeom prst="rect">
            <a:avLst/>
          </a:prstGeom>
        </p:spPr>
      </p:pic>
    </p:spTree>
    <p:extLst>
      <p:ext uri="{BB962C8B-B14F-4D97-AF65-F5344CB8AC3E}">
        <p14:creationId xmlns:p14="http://schemas.microsoft.com/office/powerpoint/2010/main" val="865858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843148"/>
          </a:xfrm>
          <a:prstGeom prst="rect">
            <a:avLst/>
          </a:prstGeom>
        </p:spPr>
      </p:pic>
      <p:sp>
        <p:nvSpPr>
          <p:cNvPr id="3" name="Rectangle 2"/>
          <p:cNvSpPr/>
          <p:nvPr/>
        </p:nvSpPr>
        <p:spPr>
          <a:xfrm>
            <a:off x="3011420" y="843148"/>
            <a:ext cx="6532558" cy="769441"/>
          </a:xfrm>
          <a:prstGeom prst="rect">
            <a:avLst/>
          </a:prstGeom>
        </p:spPr>
        <p:txBody>
          <a:bodyPr wrap="none">
            <a:spAutoFit/>
          </a:bodyPr>
          <a:lstStyle/>
          <a:p>
            <a:pPr algn="ctr"/>
            <a:r>
              <a:rPr lang="el-GR" sz="4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Αρχείο Καρκίνου Κύπρου</a:t>
            </a:r>
            <a:endParaRPr lang="en-US" sz="4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Box 4"/>
          <p:cNvSpPr txBox="1"/>
          <p:nvPr/>
        </p:nvSpPr>
        <p:spPr>
          <a:xfrm>
            <a:off x="1" y="1600326"/>
            <a:ext cx="12191999" cy="5262979"/>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l-GR" sz="3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Πληθυσμιακό </a:t>
            </a:r>
            <a:r>
              <a:rPr lang="el-GR" sz="32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Αρχείο</a:t>
            </a:r>
            <a:r>
              <a:rPr lang="en-US" sz="32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(population-based registry)</a:t>
            </a:r>
            <a:endParaRPr lang="el-GR" sz="3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lnSpc>
                <a:spcPct val="150000"/>
              </a:lnSpc>
              <a:buFont typeface="Wingdings" panose="05000000000000000000" pitchFamily="2" charset="2"/>
              <a:buChar char="§"/>
            </a:pPr>
            <a:r>
              <a:rPr lang="el-GR" sz="3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Λειτουργεί από </a:t>
            </a:r>
            <a:r>
              <a:rPr lang="en-US" sz="32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1</a:t>
            </a:r>
            <a:r>
              <a:rPr lang="el-GR" sz="32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990 </a:t>
            </a:r>
            <a:r>
              <a:rPr lang="el-GR" sz="3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(διαθέσιμα στοιχεία από </a:t>
            </a:r>
            <a:r>
              <a:rPr lang="el-GR" sz="32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1998</a:t>
            </a:r>
            <a:r>
              <a:rPr lang="el-GR" sz="3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285750" indent="-285750">
              <a:lnSpc>
                <a:spcPct val="150000"/>
              </a:lnSpc>
              <a:buFont typeface="Wingdings" panose="05000000000000000000" pitchFamily="2" charset="2"/>
              <a:buChar char="§"/>
            </a:pPr>
            <a:r>
              <a:rPr lang="el-GR" sz="3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Από το 2008 </a:t>
            </a:r>
            <a:r>
              <a:rPr lang="el-GR" sz="32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διαχείριση από Μονάδα </a:t>
            </a:r>
            <a:r>
              <a:rPr lang="el-GR" sz="3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Παρακολούθησης Υγείας του </a:t>
            </a:r>
            <a:r>
              <a:rPr lang="el-GR" sz="32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Υ.Υ</a:t>
            </a:r>
            <a:endParaRPr lang="el-GR" sz="3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lnSpc>
                <a:spcPct val="150000"/>
              </a:lnSpc>
              <a:buFont typeface="Wingdings" panose="05000000000000000000" pitchFamily="2" charset="2"/>
              <a:buChar char="§"/>
            </a:pPr>
            <a:r>
              <a:rPr lang="el-GR" sz="3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Ποσοστό κάλυψης 95% των περιστατικών (ελεγχόμενες από την Κυπριακή Δημοκρατία Περιοχές)</a:t>
            </a:r>
          </a:p>
          <a:p>
            <a:pPr marL="285750" indent="-285750">
              <a:lnSpc>
                <a:spcPct val="150000"/>
              </a:lnSpc>
              <a:buFont typeface="Wingdings" panose="05000000000000000000" pitchFamily="2" charset="2"/>
              <a:buChar char="§"/>
            </a:pPr>
            <a:r>
              <a:rPr lang="el-GR" sz="3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Διαθέσιμα στοιχεία περιόδου </a:t>
            </a:r>
            <a:r>
              <a:rPr lang="el-GR" sz="32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1998-201</a:t>
            </a:r>
            <a:r>
              <a:rPr lang="en-US" sz="320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5</a:t>
            </a:r>
            <a:endParaRPr lang="en-US" sz="3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11049755" y="6188075"/>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2</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50237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15585" y="1837021"/>
            <a:ext cx="9831389" cy="3724096"/>
          </a:xfrm>
          <a:prstGeom prst="rect">
            <a:avLst/>
          </a:prstGeom>
          <a:noFill/>
        </p:spPr>
        <p:txBody>
          <a:bodyPr wrap="square" rtlCol="0">
            <a:spAutoFit/>
          </a:bodyPr>
          <a:lstStyle/>
          <a:p>
            <a:r>
              <a:rPr lang="el-GR" sz="32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Πηγή πληροφοριών</a:t>
            </a:r>
            <a:r>
              <a:rPr lang="en-US" sz="32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p>
          <a:p>
            <a:r>
              <a:rPr lang="en-US" sz="32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Source: ECIS - European Cancer Information System From</a:t>
            </a:r>
            <a:r>
              <a:rPr lang="en-US" sz="3200" dirty="0">
                <a:solidFill>
                  <a:schemeClr val="bg1"/>
                </a:solidFill>
              </a:rPr>
              <a:t> </a:t>
            </a:r>
            <a:r>
              <a:rPr lang="en-US" sz="3200" i="1" u="sng" dirty="0">
                <a:solidFill>
                  <a:schemeClr val="accent1">
                    <a:lumMod val="60000"/>
                    <a:lumOff val="40000"/>
                  </a:schemeClr>
                </a:solidFill>
              </a:rPr>
              <a:t>https://ecis.jrc.ec.europa.eu</a:t>
            </a:r>
            <a:r>
              <a:rPr lang="en-US" sz="3200" dirty="0">
                <a:solidFill>
                  <a:schemeClr val="bg1"/>
                </a:solidFill>
              </a:rPr>
              <a:t>, accessed on 29/05/2018 (C) European union, 2018</a:t>
            </a:r>
            <a:r>
              <a:rPr lang="en-US" sz="32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p:txBody>
      </p:sp>
      <p:sp>
        <p:nvSpPr>
          <p:cNvPr id="4" name="TextBox 3"/>
          <p:cNvSpPr txBox="1"/>
          <p:nvPr/>
        </p:nvSpPr>
        <p:spPr>
          <a:xfrm>
            <a:off x="704539" y="549612"/>
            <a:ext cx="10702976" cy="769441"/>
          </a:xfrm>
          <a:prstGeom prst="rect">
            <a:avLst/>
          </a:prstGeom>
          <a:noFill/>
        </p:spPr>
        <p:txBody>
          <a:bodyPr wrap="square" rtlCol="0">
            <a:spAutoFit/>
          </a:bodyPr>
          <a:lstStyle/>
          <a:p>
            <a:pPr algn="ctr"/>
            <a:r>
              <a:rPr lang="el-GR" sz="4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Η Κύπρος στην κλίμακα της ΕΕ</a:t>
            </a:r>
            <a:endParaRPr lang="en-US" sz="4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10969495" y="6188075"/>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20</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Picture 2"/>
          <p:cNvPicPr>
            <a:picLocks noChangeAspect="1"/>
          </p:cNvPicPr>
          <p:nvPr/>
        </p:nvPicPr>
        <p:blipFill>
          <a:blip r:embed="rId3"/>
          <a:stretch>
            <a:fillRect/>
          </a:stretch>
        </p:blipFill>
        <p:spPr>
          <a:xfrm>
            <a:off x="8357568" y="4661941"/>
            <a:ext cx="3049947" cy="1417144"/>
          </a:xfrm>
          <a:prstGeom prst="rect">
            <a:avLst/>
          </a:prstGeom>
        </p:spPr>
      </p:pic>
    </p:spTree>
    <p:extLst>
      <p:ext uri="{BB962C8B-B14F-4D97-AF65-F5344CB8AC3E}">
        <p14:creationId xmlns:p14="http://schemas.microsoft.com/office/powerpoint/2010/main" val="1501053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932827" y="6127795"/>
            <a:ext cx="1142245" cy="669925"/>
          </a:xfrm>
        </p:spPr>
        <p:txBody>
          <a:bodyPr/>
          <a:lstStyle/>
          <a:p>
            <a:fld id="{B7E977E6-CB68-4AEE-B8ED-5A64B7D883D6}" type="slidenum">
              <a:rPr lang="en-US" sz="2000" smtClean="0"/>
              <a:t>21</a:t>
            </a:fld>
            <a:endParaRPr lang="en-US" sz="2000" dirty="0"/>
          </a:p>
        </p:txBody>
      </p:sp>
      <p:sp>
        <p:nvSpPr>
          <p:cNvPr id="5" name="TextBox 4"/>
          <p:cNvSpPr txBox="1"/>
          <p:nvPr/>
        </p:nvSpPr>
        <p:spPr>
          <a:xfrm>
            <a:off x="4200719" y="6520721"/>
            <a:ext cx="4257207" cy="276999"/>
          </a:xfrm>
          <a:prstGeom prst="rect">
            <a:avLst/>
          </a:prstGeom>
          <a:noFill/>
        </p:spPr>
        <p:txBody>
          <a:bodyPr wrap="square" rtlCol="0">
            <a:spAutoFit/>
          </a:bodyPr>
          <a:lstStyle/>
          <a:p>
            <a:r>
              <a:rPr lang="en-US" sz="1200" dirty="0" smtClean="0">
                <a:solidFill>
                  <a:schemeClr val="bg1"/>
                </a:solidFill>
              </a:rPr>
              <a:t>Age standardized rate (European new) x 100 000</a:t>
            </a:r>
            <a:endParaRPr lang="en-US" sz="12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58460558"/>
              </p:ext>
            </p:extLst>
          </p:nvPr>
        </p:nvGraphicFramePr>
        <p:xfrm>
          <a:off x="9452021" y="1263187"/>
          <a:ext cx="2477731" cy="1662418"/>
        </p:xfrm>
        <a:graphic>
          <a:graphicData uri="http://schemas.openxmlformats.org/drawingml/2006/table">
            <a:tbl>
              <a:tblPr/>
              <a:tblGrid>
                <a:gridCol w="891983"/>
                <a:gridCol w="1585748"/>
              </a:tblGrid>
              <a:tr h="686372">
                <a:tc gridSpan="2">
                  <a:txBody>
                    <a:bodyPr/>
                    <a:lstStyle/>
                    <a:p>
                      <a:pPr algn="ctr" fontAlgn="b"/>
                      <a:r>
                        <a:rPr lang="en-US" sz="2000" b="1" i="0" u="none" strike="noStrike" dirty="0" smtClean="0">
                          <a:solidFill>
                            <a:srgbClr val="000000"/>
                          </a:solidFill>
                          <a:effectLst/>
                          <a:latin typeface="Calibri" panose="020F0502020204030204" pitchFamily="34" charset="0"/>
                        </a:rPr>
                        <a:t>   Incidence Rate per</a:t>
                      </a:r>
                      <a:r>
                        <a:rPr lang="en-US" sz="2000" b="1" i="0" u="none" strike="noStrike" baseline="0" dirty="0" smtClean="0">
                          <a:solidFill>
                            <a:srgbClr val="000000"/>
                          </a:solidFill>
                          <a:effectLst/>
                          <a:latin typeface="Calibri" panose="020F0502020204030204" pitchFamily="34" charset="0"/>
                        </a:rPr>
                        <a:t> 100 000</a:t>
                      </a:r>
                      <a:endParaRPr lang="en-US" sz="20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hMerge="1">
                  <a:txBody>
                    <a:bodyPr/>
                    <a:lstStyle/>
                    <a:p>
                      <a:pPr algn="ctr" fontAlgn="b"/>
                      <a:endParaRPr lang="en-US" sz="2000" b="1"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r h="472280">
                <a:tc>
                  <a:txBody>
                    <a:bodyPr/>
                    <a:lstStyle/>
                    <a:p>
                      <a:pPr algn="l" fontAlgn="b"/>
                      <a:r>
                        <a:rPr lang="en-US" sz="2000" b="0" i="0" u="none" strike="noStrike" dirty="0" smtClean="0">
                          <a:solidFill>
                            <a:srgbClr val="000000"/>
                          </a:solidFill>
                          <a:effectLst/>
                          <a:latin typeface="Calibri" panose="020F0502020204030204" pitchFamily="34" charset="0"/>
                        </a:rPr>
                        <a:t> EU</a:t>
                      </a:r>
                      <a:r>
                        <a:rPr lang="en-US" sz="2000" b="0" i="0" u="none" strike="noStrike" baseline="0" dirty="0" smtClean="0">
                          <a:solidFill>
                            <a:srgbClr val="000000"/>
                          </a:solidFill>
                          <a:effectLst/>
                          <a:latin typeface="Calibri" panose="020F0502020204030204" pitchFamily="34" charset="0"/>
                        </a:rPr>
                        <a:t> (28)</a:t>
                      </a:r>
                      <a:endParaRPr lang="en-US"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2000" b="0" i="0" u="none" strike="noStrike" dirty="0" smtClean="0">
                          <a:solidFill>
                            <a:srgbClr val="000000"/>
                          </a:solidFill>
                          <a:effectLst/>
                          <a:latin typeface="Calibri" panose="020F0502020204030204" pitchFamily="34" charset="0"/>
                        </a:rPr>
                        <a:t>569.0</a:t>
                      </a:r>
                      <a:endParaRPr lang="en-US"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r h="503766">
                <a:tc>
                  <a:txBody>
                    <a:bodyPr/>
                    <a:lstStyle/>
                    <a:p>
                      <a:pPr algn="l" fontAlgn="b"/>
                      <a:r>
                        <a:rPr lang="en-US" sz="2000" b="0" i="0" u="none" strike="noStrike" dirty="0" smtClean="0">
                          <a:solidFill>
                            <a:srgbClr val="000000"/>
                          </a:solidFill>
                          <a:effectLst/>
                          <a:latin typeface="Calibri" panose="020F0502020204030204" pitchFamily="34" charset="0"/>
                        </a:rPr>
                        <a:t> Cyprus</a:t>
                      </a:r>
                      <a:endParaRPr lang="en-US"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ctr" fontAlgn="b"/>
                      <a:r>
                        <a:rPr lang="en-US" sz="2000" b="0" i="0" u="none" strike="noStrike" dirty="0" smtClean="0">
                          <a:solidFill>
                            <a:srgbClr val="000000"/>
                          </a:solidFill>
                          <a:effectLst/>
                          <a:latin typeface="Calibri" panose="020F0502020204030204" pitchFamily="34" charset="0"/>
                        </a:rPr>
                        <a:t>495.2</a:t>
                      </a:r>
                      <a:endParaRPr lang="en-US" sz="2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r>
            </a:tbl>
          </a:graphicData>
        </a:graphic>
      </p:graphicFrame>
      <p:pic>
        <p:nvPicPr>
          <p:cNvPr id="7" name="Picture 6"/>
          <p:cNvPicPr>
            <a:picLocks noChangeAspect="1"/>
          </p:cNvPicPr>
          <p:nvPr/>
        </p:nvPicPr>
        <p:blipFill>
          <a:blip r:embed="rId2"/>
          <a:stretch>
            <a:fillRect/>
          </a:stretch>
        </p:blipFill>
        <p:spPr>
          <a:xfrm>
            <a:off x="8944234" y="2094396"/>
            <a:ext cx="359695" cy="359695"/>
          </a:xfrm>
          <a:prstGeom prst="rect">
            <a:avLst/>
          </a:prstGeom>
        </p:spPr>
      </p:pic>
      <p:pic>
        <p:nvPicPr>
          <p:cNvPr id="8" name="Picture 7"/>
          <p:cNvPicPr>
            <a:picLocks noChangeAspect="1"/>
          </p:cNvPicPr>
          <p:nvPr/>
        </p:nvPicPr>
        <p:blipFill>
          <a:blip r:embed="rId3"/>
          <a:stretch>
            <a:fillRect/>
          </a:stretch>
        </p:blipFill>
        <p:spPr>
          <a:xfrm>
            <a:off x="8944234" y="2646689"/>
            <a:ext cx="371888" cy="371888"/>
          </a:xfrm>
          <a:prstGeom prst="rect">
            <a:avLst/>
          </a:prstGeom>
        </p:spPr>
      </p:pic>
      <p:pic>
        <p:nvPicPr>
          <p:cNvPr id="9" name="Picture 8"/>
          <p:cNvPicPr>
            <a:picLocks noChangeAspect="1"/>
          </p:cNvPicPr>
          <p:nvPr/>
        </p:nvPicPr>
        <p:blipFill>
          <a:blip r:embed="rId4"/>
          <a:stretch>
            <a:fillRect/>
          </a:stretch>
        </p:blipFill>
        <p:spPr>
          <a:xfrm>
            <a:off x="-138478" y="-61868"/>
            <a:ext cx="8825278" cy="6524625"/>
          </a:xfrm>
          <a:prstGeom prst="rect">
            <a:avLst/>
          </a:prstGeom>
        </p:spPr>
      </p:pic>
    </p:spTree>
    <p:extLst>
      <p:ext uri="{BB962C8B-B14F-4D97-AF65-F5344CB8AC3E}">
        <p14:creationId xmlns:p14="http://schemas.microsoft.com/office/powerpoint/2010/main" val="1994836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131820" y="6272833"/>
            <a:ext cx="944747" cy="517898"/>
          </a:xfrm>
        </p:spPr>
        <p:txBody>
          <a:bodyPr/>
          <a:lstStyle/>
          <a:p>
            <a:fld id="{B7E977E6-CB68-4AEE-B8ED-5A64B7D883D6}" type="slidenum">
              <a:rPr lang="en-US" sz="1400" smtClean="0"/>
              <a:t>22</a:t>
            </a:fld>
            <a:endParaRPr lang="en-US" sz="1400" dirty="0"/>
          </a:p>
        </p:txBody>
      </p:sp>
      <p:pic>
        <p:nvPicPr>
          <p:cNvPr id="3" name="Picture 2"/>
          <p:cNvPicPr>
            <a:picLocks noChangeAspect="1"/>
          </p:cNvPicPr>
          <p:nvPr/>
        </p:nvPicPr>
        <p:blipFill>
          <a:blip r:embed="rId2"/>
          <a:stretch>
            <a:fillRect/>
          </a:stretch>
        </p:blipFill>
        <p:spPr>
          <a:xfrm>
            <a:off x="-104415" y="0"/>
            <a:ext cx="5448300" cy="6525399"/>
          </a:xfrm>
          <a:prstGeom prst="rect">
            <a:avLst/>
          </a:prstGeom>
        </p:spPr>
      </p:pic>
      <p:sp>
        <p:nvSpPr>
          <p:cNvPr id="5" name="TextBox 4"/>
          <p:cNvSpPr txBox="1"/>
          <p:nvPr/>
        </p:nvSpPr>
        <p:spPr>
          <a:xfrm>
            <a:off x="3167761" y="6525399"/>
            <a:ext cx="4257207" cy="276999"/>
          </a:xfrm>
          <a:prstGeom prst="rect">
            <a:avLst/>
          </a:prstGeom>
          <a:noFill/>
        </p:spPr>
        <p:txBody>
          <a:bodyPr wrap="square" rtlCol="0">
            <a:spAutoFit/>
          </a:bodyPr>
          <a:lstStyle/>
          <a:p>
            <a:r>
              <a:rPr lang="en-US" sz="1200" dirty="0" smtClean="0">
                <a:solidFill>
                  <a:schemeClr val="bg1"/>
                </a:solidFill>
              </a:rPr>
              <a:t>Age standardized rate (European new) x 100 000</a:t>
            </a:r>
            <a:endParaRPr lang="en-US" sz="1200" dirty="0">
              <a:solidFill>
                <a:schemeClr val="bg1"/>
              </a:solidFill>
            </a:endParaRPr>
          </a:p>
        </p:txBody>
      </p:sp>
      <p:sp>
        <p:nvSpPr>
          <p:cNvPr id="6" name="TextBox 5"/>
          <p:cNvSpPr txBox="1"/>
          <p:nvPr/>
        </p:nvSpPr>
        <p:spPr>
          <a:xfrm>
            <a:off x="162374" y="323385"/>
            <a:ext cx="4257207" cy="276999"/>
          </a:xfrm>
          <a:prstGeom prst="rect">
            <a:avLst/>
          </a:prstGeom>
          <a:noFill/>
        </p:spPr>
        <p:txBody>
          <a:bodyPr wrap="square" rtlCol="0">
            <a:spAutoFit/>
          </a:bodyPr>
          <a:lstStyle/>
          <a:p>
            <a:r>
              <a:rPr lang="en-US" sz="1200" dirty="0" smtClean="0">
                <a:solidFill>
                  <a:schemeClr val="bg2"/>
                </a:solidFill>
              </a:rPr>
              <a:t>Female Breast Cancer</a:t>
            </a:r>
            <a:endParaRPr lang="en-US" sz="1200" dirty="0">
              <a:solidFill>
                <a:schemeClr val="bg2"/>
              </a:solidFill>
            </a:endParaRPr>
          </a:p>
        </p:txBody>
      </p:sp>
      <p:pic>
        <p:nvPicPr>
          <p:cNvPr id="8" name="Picture 7"/>
          <p:cNvPicPr>
            <a:picLocks noChangeAspect="1"/>
          </p:cNvPicPr>
          <p:nvPr/>
        </p:nvPicPr>
        <p:blipFill>
          <a:blip r:embed="rId3"/>
          <a:stretch>
            <a:fillRect/>
          </a:stretch>
        </p:blipFill>
        <p:spPr>
          <a:xfrm>
            <a:off x="5788295" y="600383"/>
            <a:ext cx="5343525" cy="5876151"/>
          </a:xfrm>
          <a:prstGeom prst="rect">
            <a:avLst/>
          </a:prstGeom>
        </p:spPr>
      </p:pic>
      <p:sp>
        <p:nvSpPr>
          <p:cNvPr id="9" name="TextBox 8"/>
          <p:cNvSpPr txBox="1"/>
          <p:nvPr/>
        </p:nvSpPr>
        <p:spPr>
          <a:xfrm>
            <a:off x="6677115" y="323384"/>
            <a:ext cx="4257207" cy="276999"/>
          </a:xfrm>
          <a:prstGeom prst="rect">
            <a:avLst/>
          </a:prstGeom>
          <a:noFill/>
        </p:spPr>
        <p:txBody>
          <a:bodyPr wrap="square" rtlCol="0">
            <a:spAutoFit/>
          </a:bodyPr>
          <a:lstStyle/>
          <a:p>
            <a:r>
              <a:rPr lang="en-US" sz="1200" dirty="0" smtClean="0">
                <a:solidFill>
                  <a:schemeClr val="bg2"/>
                </a:solidFill>
              </a:rPr>
              <a:t>Prostate Cancer</a:t>
            </a:r>
            <a:endParaRPr lang="en-US" sz="1200" dirty="0">
              <a:solidFill>
                <a:schemeClr val="bg2"/>
              </a:solidFill>
            </a:endParaRPr>
          </a:p>
        </p:txBody>
      </p:sp>
      <p:sp>
        <p:nvSpPr>
          <p:cNvPr id="11" name="TextBox 10"/>
          <p:cNvSpPr txBox="1"/>
          <p:nvPr/>
        </p:nvSpPr>
        <p:spPr>
          <a:xfrm>
            <a:off x="3081560" y="5826554"/>
            <a:ext cx="1785428" cy="415498"/>
          </a:xfrm>
          <a:prstGeom prst="rect">
            <a:avLst/>
          </a:prstGeom>
          <a:noFill/>
        </p:spPr>
        <p:txBody>
          <a:bodyPr wrap="square" rtlCol="0">
            <a:spAutoFit/>
          </a:bodyPr>
          <a:lstStyle/>
          <a:p>
            <a:r>
              <a:rPr lang="en-US" sz="1050" b="1" dirty="0" smtClean="0">
                <a:solidFill>
                  <a:schemeClr val="bg1"/>
                </a:solidFill>
              </a:rPr>
              <a:t>CY :Inc:139.8, mort 37</a:t>
            </a:r>
          </a:p>
          <a:p>
            <a:r>
              <a:rPr lang="en-US" sz="1050" b="1" dirty="0" smtClean="0">
                <a:solidFill>
                  <a:schemeClr val="bg1"/>
                </a:solidFill>
              </a:rPr>
              <a:t>EU: Inc. 144.9, mort 32.9</a:t>
            </a:r>
            <a:endParaRPr lang="en-US" sz="1050" b="1" dirty="0">
              <a:solidFill>
                <a:schemeClr val="bg1"/>
              </a:solidFill>
            </a:endParaRPr>
          </a:p>
        </p:txBody>
      </p:sp>
      <p:sp>
        <p:nvSpPr>
          <p:cNvPr id="12" name="TextBox 11"/>
          <p:cNvSpPr txBox="1"/>
          <p:nvPr/>
        </p:nvSpPr>
        <p:spPr>
          <a:xfrm>
            <a:off x="9075892" y="5857335"/>
            <a:ext cx="1785428" cy="415498"/>
          </a:xfrm>
          <a:prstGeom prst="rect">
            <a:avLst/>
          </a:prstGeom>
          <a:noFill/>
        </p:spPr>
        <p:txBody>
          <a:bodyPr wrap="square" rtlCol="0">
            <a:spAutoFit/>
          </a:bodyPr>
          <a:lstStyle/>
          <a:p>
            <a:r>
              <a:rPr lang="en-US" sz="1050" b="1" dirty="0" smtClean="0">
                <a:solidFill>
                  <a:schemeClr val="bg1"/>
                </a:solidFill>
              </a:rPr>
              <a:t>CY :Inc:194.1, mort 60.2</a:t>
            </a:r>
          </a:p>
          <a:p>
            <a:r>
              <a:rPr lang="en-US" sz="1050" b="1" dirty="0" smtClean="0">
                <a:solidFill>
                  <a:schemeClr val="bg1"/>
                </a:solidFill>
              </a:rPr>
              <a:t>EU: Inc. 158.5, mort 37.5</a:t>
            </a:r>
            <a:endParaRPr lang="en-US" sz="1050" b="1" dirty="0">
              <a:solidFill>
                <a:schemeClr val="bg1"/>
              </a:solidFill>
            </a:endParaRPr>
          </a:p>
        </p:txBody>
      </p:sp>
      <p:pic>
        <p:nvPicPr>
          <p:cNvPr id="13" name="Picture 12"/>
          <p:cNvPicPr>
            <a:picLocks noChangeAspect="1"/>
          </p:cNvPicPr>
          <p:nvPr/>
        </p:nvPicPr>
        <p:blipFill>
          <a:blip r:embed="rId4">
            <a:duotone>
              <a:schemeClr val="accent6">
                <a:shade val="45000"/>
                <a:satMod val="135000"/>
              </a:schemeClr>
              <a:prstClr val="white"/>
            </a:duotone>
          </a:blip>
          <a:stretch>
            <a:fillRect/>
          </a:stretch>
        </p:blipFill>
        <p:spPr>
          <a:xfrm>
            <a:off x="0" y="3103731"/>
            <a:ext cx="847417" cy="109738"/>
          </a:xfrm>
          <a:prstGeom prst="rect">
            <a:avLst/>
          </a:prstGeom>
        </p:spPr>
      </p:pic>
      <p:pic>
        <p:nvPicPr>
          <p:cNvPr id="14" name="Picture 13"/>
          <p:cNvPicPr>
            <a:picLocks noChangeAspect="1"/>
          </p:cNvPicPr>
          <p:nvPr/>
        </p:nvPicPr>
        <p:blipFill>
          <a:blip r:embed="rId4">
            <a:duotone>
              <a:schemeClr val="accent6">
                <a:shade val="45000"/>
                <a:satMod val="135000"/>
              </a:schemeClr>
              <a:prstClr val="white"/>
            </a:duotone>
          </a:blip>
          <a:stretch>
            <a:fillRect/>
          </a:stretch>
        </p:blipFill>
        <p:spPr>
          <a:xfrm>
            <a:off x="5788295" y="1527692"/>
            <a:ext cx="847417" cy="109738"/>
          </a:xfrm>
          <a:prstGeom prst="rect">
            <a:avLst/>
          </a:prstGeom>
        </p:spPr>
      </p:pic>
    </p:spTree>
    <p:extLst>
      <p:ext uri="{BB962C8B-B14F-4D97-AF65-F5344CB8AC3E}">
        <p14:creationId xmlns:p14="http://schemas.microsoft.com/office/powerpoint/2010/main" val="453273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049000" y="6188075"/>
            <a:ext cx="1143000" cy="669925"/>
          </a:xfrm>
        </p:spPr>
        <p:txBody>
          <a:bodyPr/>
          <a:lstStyle/>
          <a:p>
            <a:pPr>
              <a:defRPr/>
            </a:pPr>
            <a:fld id="{929B3D86-C4C3-4822-A563-596B34312E8B}" type="slidenum">
              <a:rPr lang="en-US" sz="2800" smtClean="0">
                <a:latin typeface="Arial Unicode MS" panose="020B0604020202020204" pitchFamily="34" charset="-128"/>
                <a:ea typeface="Arial Unicode MS" panose="020B0604020202020204" pitchFamily="34" charset="-128"/>
                <a:cs typeface="Arial Unicode MS" panose="020B0604020202020204" pitchFamily="34" charset="-128"/>
              </a:rPr>
              <a:pPr>
                <a:defRPr/>
              </a:pPr>
              <a:t>23</a:t>
            </a:fld>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4275" name="TextBox 2"/>
          <p:cNvSpPr txBox="1">
            <a:spLocks noChangeArrowheads="1"/>
          </p:cNvSpPr>
          <p:nvPr/>
        </p:nvSpPr>
        <p:spPr bwMode="auto">
          <a:xfrm>
            <a:off x="704850" y="1863725"/>
            <a:ext cx="965835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buFont typeface="Arial" panose="020B0604020202020204" pitchFamily="34" charset="0"/>
              <a:buChar char="•"/>
            </a:pPr>
            <a:r>
              <a:rPr lang="el-GR" altLang="en-US"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Αρχείο Καρκίνου Κυπρου </a:t>
            </a:r>
          </a:p>
          <a:p>
            <a:pPr lvl="1">
              <a:lnSpc>
                <a:spcPct val="150000"/>
              </a:lnSpc>
              <a:buFont typeface="Arial" panose="020B0604020202020204" pitchFamily="34" charset="0"/>
              <a:buChar char="•"/>
            </a:pPr>
            <a:r>
              <a:rPr lang="el-GR" altLang="en-US"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Ώριμο</a:t>
            </a:r>
            <a:r>
              <a:rPr lang="el-GR" altLang="en-US"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altLang="en-US"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αρχείο</a:t>
            </a:r>
          </a:p>
          <a:p>
            <a:pPr lvl="1">
              <a:lnSpc>
                <a:spcPct val="150000"/>
              </a:lnSpc>
              <a:buFont typeface="Arial" panose="020B0604020202020204" pitchFamily="34" charset="0"/>
              <a:buChar char="•"/>
            </a:pPr>
            <a:r>
              <a:rPr lang="el-GR" altLang="en-US"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Δεδομένα για </a:t>
            </a:r>
            <a:r>
              <a:rPr lang="el-GR" altLang="en-US"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1</a:t>
            </a:r>
            <a:r>
              <a:rPr lang="en-US" altLang="en-US"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8</a:t>
            </a:r>
            <a:r>
              <a:rPr lang="el-GR" altLang="en-US"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altLang="en-US"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έτη</a:t>
            </a:r>
          </a:p>
          <a:p>
            <a:pPr lvl="1">
              <a:lnSpc>
                <a:spcPct val="150000"/>
              </a:lnSpc>
              <a:buFont typeface="Arial" panose="020B0604020202020204" pitchFamily="34" charset="0"/>
              <a:buChar char="•"/>
            </a:pPr>
            <a:r>
              <a:rPr lang="el-GR" altLang="en-US"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Ποιοτικά δεδομένα</a:t>
            </a:r>
          </a:p>
          <a:p>
            <a:pPr lvl="1">
              <a:lnSpc>
                <a:spcPct val="150000"/>
              </a:lnSpc>
              <a:buFont typeface="Arial" panose="020B0604020202020204" pitchFamily="34" charset="0"/>
              <a:buChar char="•"/>
            </a:pPr>
            <a:r>
              <a:rPr lang="el-GR" altLang="en-US"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Διεθνείς και Ευρωπαικές Βάσεις Δεδομένων</a:t>
            </a:r>
          </a:p>
          <a:p>
            <a:pPr lvl="1">
              <a:lnSpc>
                <a:spcPct val="150000"/>
              </a:lnSpc>
              <a:buFont typeface="Arial" panose="020B0604020202020204" pitchFamily="34" charset="0"/>
              <a:buChar char="•"/>
            </a:pPr>
            <a:r>
              <a:rPr lang="el-GR" altLang="en-US"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Δημσιεύσεις σε επιστημονικά περιοδικά</a:t>
            </a:r>
            <a:endParaRPr lang="en-US" altLang="en-US"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4276" name="Rectangle 2"/>
          <p:cNvSpPr>
            <a:spLocks noChangeArrowheads="1"/>
          </p:cNvSpPr>
          <p:nvPr/>
        </p:nvSpPr>
        <p:spPr bwMode="auto">
          <a:xfrm>
            <a:off x="4300538" y="842963"/>
            <a:ext cx="39544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l-GR" altLang="en-US" sz="44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Συμπεράσματα</a:t>
            </a:r>
            <a:endParaRPr lang="en-US" altLang="en-US" sz="44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14113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945813" y="6092825"/>
            <a:ext cx="1143000" cy="669925"/>
          </a:xfrm>
        </p:spPr>
        <p:txBody>
          <a:bodyPr/>
          <a:lstStyle/>
          <a:p>
            <a:pPr>
              <a:defRPr/>
            </a:pPr>
            <a:fld id="{CD524376-0232-44D1-BABD-D3E84601F33E}" type="slidenum">
              <a:rPr lang="en-US" sz="2800" smtClean="0">
                <a:latin typeface="Arial Unicode MS" panose="020B0604020202020204" pitchFamily="34" charset="-128"/>
                <a:ea typeface="Arial Unicode MS" panose="020B0604020202020204" pitchFamily="34" charset="-128"/>
                <a:cs typeface="Arial Unicode MS" panose="020B0604020202020204" pitchFamily="34" charset="-128"/>
              </a:rPr>
              <a:pPr>
                <a:defRPr/>
              </a:pPr>
              <a:t>24</a:t>
            </a:fld>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TextBox 2"/>
          <p:cNvSpPr txBox="1"/>
          <p:nvPr/>
        </p:nvSpPr>
        <p:spPr>
          <a:xfrm>
            <a:off x="704850" y="1863725"/>
            <a:ext cx="10336213" cy="3816350"/>
          </a:xfrm>
          <a:prstGeom prst="rect">
            <a:avLst/>
          </a:prstGeom>
          <a:noFill/>
        </p:spPr>
        <p:txBody>
          <a:bodyPr>
            <a:spAutoFit/>
          </a:bodyPr>
          <a:lstStyle/>
          <a:p>
            <a:pPr marL="285750" indent="-285750">
              <a:buFont typeface="Arial" panose="020B0604020202020204" pitchFamily="34" charset="0"/>
              <a:buChar char="•"/>
              <a:defRPr/>
            </a:pPr>
            <a:r>
              <a:rPr lang="el-GR"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Στατιστικά στοιχεία</a:t>
            </a:r>
          </a:p>
          <a:p>
            <a:pPr marL="742950" lvl="1" indent="-285750">
              <a:lnSpc>
                <a:spcPct val="150000"/>
              </a:lnSpc>
              <a:buFont typeface="Arial" panose="020B0604020202020204" pitchFamily="34" charset="0"/>
              <a:buChar char="•"/>
              <a:defRPr/>
            </a:pPr>
            <a:r>
              <a:rPr lang="el-GR"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3</a:t>
            </a:r>
            <a:r>
              <a:rPr lang="en-US"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5</a:t>
            </a:r>
            <a:r>
              <a:rPr lang="el-GR"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00 </a:t>
            </a:r>
            <a:r>
              <a:rPr lang="el-GR"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νέα περιστατικά καρκίνου το χρόνο</a:t>
            </a:r>
          </a:p>
          <a:p>
            <a:pPr marL="742950" lvl="1" indent="-285750">
              <a:lnSpc>
                <a:spcPct val="150000"/>
              </a:lnSpc>
              <a:buFont typeface="Arial" panose="020B0604020202020204" pitchFamily="34" charset="0"/>
              <a:buChar char="•"/>
              <a:defRPr/>
            </a:pPr>
            <a:r>
              <a:rPr lang="el-GR"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Αυξητική τάση</a:t>
            </a:r>
          </a:p>
          <a:p>
            <a:pPr marL="742950" lvl="1" indent="-285750">
              <a:lnSpc>
                <a:spcPct val="150000"/>
              </a:lnSpc>
              <a:buFont typeface="Arial" panose="020B0604020202020204" pitchFamily="34" charset="0"/>
              <a:buChar char="•"/>
              <a:defRPr/>
            </a:pPr>
            <a:r>
              <a:rPr lang="el-GR"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Τα περισσότερα περιστατικά διαγιγνώσκονται έγκαιρα </a:t>
            </a:r>
          </a:p>
          <a:p>
            <a:pPr marL="742950" lvl="1" indent="-285750">
              <a:lnSpc>
                <a:spcPct val="150000"/>
              </a:lnSpc>
              <a:buFont typeface="Arial" panose="020B0604020202020204" pitchFamily="34" charset="0"/>
              <a:buChar char="•"/>
              <a:defRPr/>
            </a:pPr>
            <a:r>
              <a:rPr lang="el-GR"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Χαμηλή επίπτωση και θνησιμότητα στην κλίμακα της ΕΕ</a:t>
            </a:r>
          </a:p>
          <a:p>
            <a:pPr lvl="1">
              <a:lnSpc>
                <a:spcPct val="150000"/>
              </a:lnSpc>
              <a:defRPr/>
            </a:pPr>
            <a:endParaRPr lang="en-US"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5300" name="Rectangle 2"/>
          <p:cNvSpPr>
            <a:spLocks noChangeArrowheads="1"/>
          </p:cNvSpPr>
          <p:nvPr/>
        </p:nvSpPr>
        <p:spPr bwMode="auto">
          <a:xfrm>
            <a:off x="4300538" y="842963"/>
            <a:ext cx="39544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eaLnBrk="1" hangingPunct="1"/>
            <a:r>
              <a:rPr lang="el-GR" altLang="en-US" sz="44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Συμπεράσματα</a:t>
            </a:r>
            <a:endParaRPr lang="en-US" altLang="en-US" sz="4400" b="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852294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947855"/>
          </a:xfrm>
          <a:prstGeom prst="rect">
            <a:avLst/>
          </a:prstGeom>
        </p:spPr>
      </p:pic>
      <p:sp>
        <p:nvSpPr>
          <p:cNvPr id="3" name="Rectangle 2"/>
          <p:cNvSpPr/>
          <p:nvPr/>
        </p:nvSpPr>
        <p:spPr>
          <a:xfrm>
            <a:off x="3743671" y="796485"/>
            <a:ext cx="3918060" cy="584775"/>
          </a:xfrm>
          <a:prstGeom prst="rect">
            <a:avLst/>
          </a:prstGeom>
        </p:spPr>
        <p:txBody>
          <a:bodyPr wrap="none">
            <a:spAutoFit/>
          </a:bodyPr>
          <a:lstStyle/>
          <a:p>
            <a:r>
              <a:rPr lang="el-GR" sz="32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Πηγές πληροφοριών</a:t>
            </a:r>
            <a:endParaRPr lang="en-US" sz="32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Box 4"/>
          <p:cNvSpPr txBox="1"/>
          <p:nvPr/>
        </p:nvSpPr>
        <p:spPr>
          <a:xfrm>
            <a:off x="674556" y="1088872"/>
            <a:ext cx="11691517" cy="5604496"/>
          </a:xfrm>
          <a:prstGeom prst="rect">
            <a:avLst/>
          </a:prstGeom>
          <a:noFill/>
        </p:spPr>
        <p:txBody>
          <a:bodyPr wrap="square" rtlCol="0">
            <a:spAutoFit/>
          </a:bodyPr>
          <a:lstStyle/>
          <a:p>
            <a:pPr marL="742950" lvl="1" indent="-285750">
              <a:lnSpc>
                <a:spcPct val="150000"/>
              </a:lnSpc>
              <a:buFont typeface="Wingdings" panose="05000000000000000000" pitchFamily="2" charset="2"/>
              <a:buChar char="§"/>
            </a:pPr>
            <a:r>
              <a:rPr lang="el-GR" sz="28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Εκθέσεις</a:t>
            </a:r>
            <a:endParaRPr lang="en-US" sz="28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200150" lvl="2" indent="-285750">
              <a:lnSpc>
                <a:spcPct val="150000"/>
              </a:lnSpc>
              <a:buFont typeface="Wingdings" panose="05000000000000000000" pitchFamily="2" charset="2"/>
              <a:buChar char="§"/>
            </a:pPr>
            <a:r>
              <a:rPr lang="el-GR" sz="2400" dirty="0" err="1"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Ιστοπαθολογικές</a:t>
            </a:r>
            <a:endParaRPr lang="el-GR" sz="2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1200150" lvl="2" indent="-285750">
              <a:lnSpc>
                <a:spcPct val="150000"/>
              </a:lnSpc>
              <a:buFont typeface="Wingdings" panose="05000000000000000000" pitchFamily="2" charset="2"/>
              <a:buChar char="§"/>
            </a:pPr>
            <a:r>
              <a:rPr lang="el-GR" sz="2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Κυτταρολογικές</a:t>
            </a:r>
          </a:p>
          <a:p>
            <a:pPr marL="1200150" lvl="2" indent="-285750">
              <a:lnSpc>
                <a:spcPct val="150000"/>
              </a:lnSpc>
              <a:buFont typeface="Wingdings" panose="05000000000000000000" pitchFamily="2" charset="2"/>
              <a:buChar char="§"/>
            </a:pPr>
            <a:r>
              <a:rPr lang="el-GR" sz="2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Αιματολογικές</a:t>
            </a:r>
            <a:endParaRPr lang="el-GR" sz="24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nSpc>
                <a:spcPct val="150000"/>
              </a:lnSpc>
              <a:buFont typeface="Wingdings" panose="05000000000000000000" pitchFamily="2" charset="2"/>
              <a:buChar char="§"/>
            </a:pPr>
            <a:r>
              <a:rPr lang="el-GR" sz="28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Νοσηλευτήρια</a:t>
            </a:r>
          </a:p>
          <a:p>
            <a:pPr marL="1200150" lvl="2" indent="-285750">
              <a:lnSpc>
                <a:spcPct val="150000"/>
              </a:lnSpc>
              <a:buFont typeface="Wingdings" panose="05000000000000000000" pitchFamily="2" charset="2"/>
              <a:buChar char="§"/>
            </a:pPr>
            <a:r>
              <a:rPr lang="el-GR" sz="2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Δημόσια</a:t>
            </a:r>
          </a:p>
          <a:p>
            <a:pPr marL="1200150" lvl="2" indent="-285750">
              <a:lnSpc>
                <a:spcPct val="150000"/>
              </a:lnSpc>
              <a:buFont typeface="Wingdings" panose="05000000000000000000" pitchFamily="2" charset="2"/>
              <a:buChar char="§"/>
            </a:pPr>
            <a:r>
              <a:rPr lang="el-GR" sz="24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Ιδιωτικά </a:t>
            </a:r>
          </a:p>
          <a:p>
            <a:pPr marL="742950" lvl="1" indent="-285750">
              <a:lnSpc>
                <a:spcPct val="150000"/>
              </a:lnSpc>
              <a:buFont typeface="Wingdings" panose="05000000000000000000" pitchFamily="2" charset="2"/>
              <a:buChar char="§"/>
            </a:pPr>
            <a:r>
              <a:rPr lang="el-GR" sz="28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Ιδιώτες Ιατροί</a:t>
            </a:r>
            <a:endParaRPr lang="en-US" sz="28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lvl="1" indent="-285750">
              <a:lnSpc>
                <a:spcPct val="150000"/>
              </a:lnSpc>
              <a:buFont typeface="Wingdings" panose="05000000000000000000" pitchFamily="2" charset="2"/>
              <a:buChar char="§"/>
            </a:pPr>
            <a:r>
              <a:rPr lang="el-GR" sz="28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Πιστοποιητικά θανάτου (από το 2004 και μετά)</a:t>
            </a:r>
            <a:endParaRPr lang="en-US" sz="28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11049755" y="6188075"/>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3</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683318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12192000" cy="786483"/>
          </a:xfrm>
          <a:prstGeom prst="rect">
            <a:avLst/>
          </a:prstGeom>
        </p:spPr>
      </p:pic>
      <p:sp>
        <p:nvSpPr>
          <p:cNvPr id="6" name="Text Placeholder 2"/>
          <p:cNvSpPr txBox="1">
            <a:spLocks/>
          </p:cNvSpPr>
          <p:nvPr/>
        </p:nvSpPr>
        <p:spPr>
          <a:xfrm>
            <a:off x="176980" y="841026"/>
            <a:ext cx="11769214" cy="738664"/>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r>
              <a:rPr lang="el-GR" sz="4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Ρόλος Πληθυσμιακών Αρχείων </a:t>
            </a:r>
            <a:r>
              <a:rPr lang="el-GR" sz="4400" b="1"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Καρκίνου</a:t>
            </a:r>
          </a:p>
          <a:p>
            <a:pPr algn="ctr"/>
            <a:endParaRPr lang="en-GB" sz="4400" b="1"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Content Placeholder 2"/>
          <p:cNvSpPr txBox="1">
            <a:spLocks/>
          </p:cNvSpPr>
          <p:nvPr/>
        </p:nvSpPr>
        <p:spPr bwMode="auto">
          <a:xfrm>
            <a:off x="599767" y="1669569"/>
            <a:ext cx="11592233" cy="1193780"/>
          </a:xfrm>
          <a:prstGeom prst="rect">
            <a:avLst/>
          </a:prstGeom>
          <a:noFill/>
          <a:ln>
            <a:noFill/>
            <a:miter lim="800000"/>
            <a:headEnd/>
            <a:tailEnd/>
          </a:ln>
        </p:spPr>
        <p:txBody>
          <a:bodyPr/>
          <a:lstStyle>
            <a:lvl1pPr defTabSz="446088" eaLnBrk="0" hangingPunct="0">
              <a:defRPr sz="1200">
                <a:solidFill>
                  <a:srgbClr val="0F5494"/>
                </a:solidFill>
                <a:latin typeface="Verdana" pitchFamily="34" charset="0"/>
                <a:ea typeface="MS PGothic" pitchFamily="34" charset="-128"/>
              </a:defRPr>
            </a:lvl1pPr>
            <a:lvl2pPr marL="742950" indent="-285750" defTabSz="446088" eaLnBrk="0" hangingPunct="0">
              <a:defRPr sz="1200">
                <a:solidFill>
                  <a:srgbClr val="0F5494"/>
                </a:solidFill>
                <a:latin typeface="Verdana" pitchFamily="34" charset="0"/>
                <a:ea typeface="MS PGothic" pitchFamily="34" charset="-128"/>
              </a:defRPr>
            </a:lvl2pPr>
            <a:lvl3pPr marL="1143000" indent="-228600" defTabSz="446088" eaLnBrk="0" hangingPunct="0">
              <a:defRPr sz="1200">
                <a:solidFill>
                  <a:srgbClr val="0F5494"/>
                </a:solidFill>
                <a:latin typeface="Verdana" pitchFamily="34" charset="0"/>
                <a:ea typeface="MS PGothic" pitchFamily="34" charset="-128"/>
              </a:defRPr>
            </a:lvl3pPr>
            <a:lvl4pPr marL="1600200" indent="-228600" defTabSz="446088" eaLnBrk="0" hangingPunct="0">
              <a:defRPr sz="1200">
                <a:solidFill>
                  <a:srgbClr val="0F5494"/>
                </a:solidFill>
                <a:latin typeface="Verdana" pitchFamily="34" charset="0"/>
                <a:ea typeface="MS PGothic" pitchFamily="34" charset="-128"/>
              </a:defRPr>
            </a:lvl4pPr>
            <a:lvl5pPr marL="2057400" indent="-228600" defTabSz="446088" eaLnBrk="0" hangingPunct="0">
              <a:defRPr sz="1200">
                <a:solidFill>
                  <a:srgbClr val="0F5494"/>
                </a:solidFill>
                <a:latin typeface="Verdana" pitchFamily="34" charset="0"/>
                <a:ea typeface="MS PGothic" pitchFamily="34" charset="-128"/>
              </a:defRPr>
            </a:lvl5pPr>
            <a:lvl6pPr marL="25146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marL="530225" eaLnBrk="1" hangingPunct="1">
              <a:spcBef>
                <a:spcPts val="600"/>
              </a:spcBef>
              <a:spcAft>
                <a:spcPts val="600"/>
              </a:spcAft>
              <a:buClr>
                <a:srgbClr val="262673"/>
              </a:buClr>
            </a:pPr>
            <a:r>
              <a:rPr lang="el-GR" altLang="en-US" sz="32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Καταγραφή</a:t>
            </a:r>
            <a:r>
              <a:rPr lang="en-US" altLang="en-US" sz="32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altLang="en-US" sz="32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περιστατικών </a:t>
            </a:r>
            <a:r>
              <a:rPr lang="el-GR" altLang="en-US" sz="3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καρκίνου </a:t>
            </a:r>
            <a:r>
              <a:rPr lang="el-GR" altLang="en-US" sz="32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καθορισμένης </a:t>
            </a:r>
            <a:r>
              <a:rPr lang="el-GR" altLang="en-US" sz="3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γεωγραφικής περιοχής </a:t>
            </a:r>
            <a:r>
              <a:rPr lang="el-GR" altLang="en-US" sz="3200" dirty="0" smtClean="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και </a:t>
            </a:r>
            <a:r>
              <a:rPr lang="el-GR" altLang="en-US" sz="3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rPr>
              <a:t>χρονικού διαστήματος</a:t>
            </a:r>
            <a:endParaRPr lang="en-GB" altLang="en-US" sz="3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Content Placeholder 2"/>
          <p:cNvSpPr txBox="1">
            <a:spLocks/>
          </p:cNvSpPr>
          <p:nvPr/>
        </p:nvSpPr>
        <p:spPr bwMode="auto">
          <a:xfrm>
            <a:off x="2123767" y="3657396"/>
            <a:ext cx="9131196" cy="1144718"/>
          </a:xfrm>
          <a:prstGeom prst="rect">
            <a:avLst/>
          </a:prstGeom>
          <a:noFill/>
          <a:ln>
            <a:noFill/>
            <a:miter lim="800000"/>
            <a:headEnd/>
            <a:tailEnd/>
          </a:ln>
        </p:spPr>
        <p:txBody>
          <a:bodyPr/>
          <a:lstStyle>
            <a:lvl1pPr defTabSz="446088" eaLnBrk="0" hangingPunct="0">
              <a:defRPr sz="1200">
                <a:solidFill>
                  <a:srgbClr val="0F5494"/>
                </a:solidFill>
                <a:latin typeface="Verdana" pitchFamily="34" charset="0"/>
                <a:ea typeface="MS PGothic" pitchFamily="34" charset="-128"/>
              </a:defRPr>
            </a:lvl1pPr>
            <a:lvl2pPr marL="742950" indent="-285750" defTabSz="446088" eaLnBrk="0" hangingPunct="0">
              <a:defRPr sz="1200">
                <a:solidFill>
                  <a:srgbClr val="0F5494"/>
                </a:solidFill>
                <a:latin typeface="Verdana" pitchFamily="34" charset="0"/>
                <a:ea typeface="MS PGothic" pitchFamily="34" charset="-128"/>
              </a:defRPr>
            </a:lvl2pPr>
            <a:lvl3pPr marL="1143000" indent="-228600" defTabSz="446088" eaLnBrk="0" hangingPunct="0">
              <a:defRPr sz="1200">
                <a:solidFill>
                  <a:srgbClr val="0F5494"/>
                </a:solidFill>
                <a:latin typeface="Verdana" pitchFamily="34" charset="0"/>
                <a:ea typeface="MS PGothic" pitchFamily="34" charset="-128"/>
              </a:defRPr>
            </a:lvl3pPr>
            <a:lvl4pPr marL="1600200" indent="-228600" defTabSz="446088" eaLnBrk="0" hangingPunct="0">
              <a:defRPr sz="1200">
                <a:solidFill>
                  <a:srgbClr val="0F5494"/>
                </a:solidFill>
                <a:latin typeface="Verdana" pitchFamily="34" charset="0"/>
                <a:ea typeface="MS PGothic" pitchFamily="34" charset="-128"/>
              </a:defRPr>
            </a:lvl4pPr>
            <a:lvl5pPr marL="2057400" indent="-228600" defTabSz="446088" eaLnBrk="0" hangingPunct="0">
              <a:defRPr sz="1200">
                <a:solidFill>
                  <a:srgbClr val="0F5494"/>
                </a:solidFill>
                <a:latin typeface="Verdana" pitchFamily="34" charset="0"/>
                <a:ea typeface="MS PGothic" pitchFamily="34" charset="-128"/>
              </a:defRPr>
            </a:lvl5pPr>
            <a:lvl6pPr marL="25146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just" eaLnBrk="1" hangingPunct="1">
              <a:lnSpc>
                <a:spcPts val="2400"/>
              </a:lnSpc>
              <a:spcBef>
                <a:spcPts val="600"/>
              </a:spcBef>
              <a:spcAft>
                <a:spcPts val="600"/>
              </a:spcAft>
              <a:buClr>
                <a:srgbClr val="262673"/>
              </a:buClr>
            </a:pPr>
            <a:r>
              <a:rPr lang="el-GR" altLang="en-US" sz="2800" kern="0" dirty="0" smtClean="0">
                <a:latin typeface="Arial Unicode MS" panose="020B0604020202020204" pitchFamily="34" charset="-128"/>
                <a:ea typeface="Arial Unicode MS" panose="020B0604020202020204" pitchFamily="34" charset="-128"/>
                <a:cs typeface="Arial Unicode MS" panose="020B0604020202020204" pitchFamily="34" charset="-128"/>
              </a:rPr>
              <a:t>Αξιολόγηση </a:t>
            </a:r>
            <a:r>
              <a:rPr lang="el-GR" altLang="en-US" sz="2800" kern="0" dirty="0">
                <a:latin typeface="Arial Unicode MS" panose="020B0604020202020204" pitchFamily="34" charset="-128"/>
                <a:ea typeface="Arial Unicode MS" panose="020B0604020202020204" pitchFamily="34" charset="-128"/>
                <a:cs typeface="Arial Unicode MS" panose="020B0604020202020204" pitchFamily="34" charset="-128"/>
              </a:rPr>
              <a:t>αποτελεσματικότητας </a:t>
            </a:r>
            <a:r>
              <a:rPr lang="el-GR" altLang="en-US" sz="2800" kern="0" dirty="0" smtClean="0">
                <a:latin typeface="Arial Unicode MS" panose="020B0604020202020204" pitchFamily="34" charset="-128"/>
                <a:ea typeface="Arial Unicode MS" panose="020B0604020202020204" pitchFamily="34" charset="-128"/>
                <a:cs typeface="Arial Unicode MS" panose="020B0604020202020204" pitchFamily="34" charset="-128"/>
              </a:rPr>
              <a:t>εφαρμογής </a:t>
            </a:r>
            <a:r>
              <a:rPr lang="el-GR" altLang="en-US" sz="2800" kern="0" dirty="0">
                <a:latin typeface="Arial Unicode MS" panose="020B0604020202020204" pitchFamily="34" charset="-128"/>
                <a:ea typeface="Arial Unicode MS" panose="020B0604020202020204" pitchFamily="34" charset="-128"/>
                <a:cs typeface="Arial Unicode MS" panose="020B0604020202020204" pitchFamily="34" charset="-128"/>
              </a:rPr>
              <a:t>μέτρων </a:t>
            </a:r>
            <a:r>
              <a:rPr lang="el-GR" altLang="en-US" sz="2800" kern="0" dirty="0" smtClean="0">
                <a:latin typeface="Arial Unicode MS" panose="020B0604020202020204" pitchFamily="34" charset="-128"/>
                <a:ea typeface="Arial Unicode MS" panose="020B0604020202020204" pitchFamily="34" charset="-128"/>
                <a:cs typeface="Arial Unicode MS" panose="020B0604020202020204" pitchFamily="34" charset="-128"/>
              </a:rPr>
              <a:t> και </a:t>
            </a:r>
            <a:r>
              <a:rPr lang="el-GR" altLang="en-US" sz="2800" kern="0" dirty="0">
                <a:latin typeface="Arial Unicode MS" panose="020B0604020202020204" pitchFamily="34" charset="-128"/>
                <a:ea typeface="Arial Unicode MS" panose="020B0604020202020204" pitchFamily="34" charset="-128"/>
                <a:cs typeface="Arial Unicode MS" panose="020B0604020202020204" pitchFamily="34" charset="-128"/>
              </a:rPr>
              <a:t>πολιτικών κατά του καρκίνου (πριν και μετά)</a:t>
            </a:r>
            <a:endParaRPr lang="en-GB" altLang="en-US" sz="2800" kern="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Content Placeholder 2"/>
          <p:cNvSpPr txBox="1">
            <a:spLocks/>
          </p:cNvSpPr>
          <p:nvPr/>
        </p:nvSpPr>
        <p:spPr bwMode="auto">
          <a:xfrm>
            <a:off x="2123768" y="2858221"/>
            <a:ext cx="9996514" cy="422275"/>
          </a:xfrm>
          <a:prstGeom prst="rect">
            <a:avLst/>
          </a:prstGeom>
          <a:noFill/>
          <a:ln>
            <a:noFill/>
            <a:miter lim="800000"/>
            <a:headEnd/>
            <a:tailEnd/>
          </a:ln>
        </p:spPr>
        <p:txBody>
          <a:bodyPr/>
          <a:lstStyle/>
          <a:p>
            <a:pPr algn="just" defTabSz="446088">
              <a:lnSpc>
                <a:spcPts val="2400"/>
              </a:lnSpc>
              <a:spcBef>
                <a:spcPts val="600"/>
              </a:spcBef>
              <a:spcAft>
                <a:spcPts val="600"/>
              </a:spcAft>
              <a:buClr>
                <a:schemeClr val="accent2">
                  <a:lumMod val="75000"/>
                </a:schemeClr>
              </a:buClr>
              <a:defRPr/>
            </a:pPr>
            <a:r>
              <a:rPr lang="el-GR" sz="2800" kern="0" dirty="0">
                <a:solidFill>
                  <a:srgbClr val="0F5494"/>
                </a:solidFill>
                <a:latin typeface="Arial Unicode MS" panose="020B0604020202020204" pitchFamily="34" charset="-128"/>
                <a:ea typeface="Arial Unicode MS" panose="020B0604020202020204" pitchFamily="34" charset="-128"/>
                <a:cs typeface="Arial Unicode MS" panose="020B0604020202020204" pitchFamily="34" charset="-128"/>
              </a:rPr>
              <a:t>Αξιολόγηση </a:t>
            </a:r>
            <a:r>
              <a:rPr lang="el-GR" sz="2800" kern="0" dirty="0" smtClean="0">
                <a:solidFill>
                  <a:srgbClr val="0F5494"/>
                </a:solidFill>
                <a:latin typeface="Arial Unicode MS" panose="020B0604020202020204" pitchFamily="34" charset="-128"/>
                <a:ea typeface="Arial Unicode MS" panose="020B0604020202020204" pitchFamily="34" charset="-128"/>
                <a:cs typeface="Arial Unicode MS" panose="020B0604020202020204" pitchFamily="34" charset="-128"/>
              </a:rPr>
              <a:t>μεγέθους </a:t>
            </a:r>
            <a:r>
              <a:rPr lang="el-GR" sz="2800" kern="0" dirty="0">
                <a:solidFill>
                  <a:srgbClr val="0F5494"/>
                </a:solidFill>
                <a:latin typeface="Arial Unicode MS" panose="020B0604020202020204" pitchFamily="34" charset="-128"/>
                <a:ea typeface="Arial Unicode MS" panose="020B0604020202020204" pitchFamily="34" charset="-128"/>
                <a:cs typeface="Arial Unicode MS" panose="020B0604020202020204" pitchFamily="34" charset="-128"/>
              </a:rPr>
              <a:t>του προβλήματος και </a:t>
            </a:r>
            <a:r>
              <a:rPr lang="el-GR" sz="2800" kern="0" dirty="0" smtClean="0">
                <a:solidFill>
                  <a:srgbClr val="0F5494"/>
                </a:solidFill>
                <a:latin typeface="Arial Unicode MS" panose="020B0604020202020204" pitchFamily="34" charset="-128"/>
                <a:ea typeface="Arial Unicode MS" panose="020B0604020202020204" pitchFamily="34" charset="-128"/>
                <a:cs typeface="Arial Unicode MS" panose="020B0604020202020204" pitchFamily="34" charset="-128"/>
              </a:rPr>
              <a:t>εξέλιξης </a:t>
            </a:r>
            <a:endParaRPr lang="en-GB" sz="2800" kern="0" dirty="0">
              <a:solidFill>
                <a:srgbClr val="0F5494"/>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Content Placeholder 2"/>
          <p:cNvSpPr txBox="1">
            <a:spLocks/>
          </p:cNvSpPr>
          <p:nvPr/>
        </p:nvSpPr>
        <p:spPr bwMode="auto">
          <a:xfrm>
            <a:off x="2084389" y="5510270"/>
            <a:ext cx="7485063" cy="436562"/>
          </a:xfrm>
          <a:prstGeom prst="rect">
            <a:avLst/>
          </a:prstGeom>
          <a:noFill/>
          <a:ln>
            <a:noFill/>
            <a:miter lim="800000"/>
            <a:headEnd/>
            <a:tailEnd/>
          </a:ln>
        </p:spPr>
        <p:txBody>
          <a:bodyPr/>
          <a:lstStyle>
            <a:lvl1pPr defTabSz="446088" eaLnBrk="0" hangingPunct="0">
              <a:defRPr sz="1200">
                <a:solidFill>
                  <a:srgbClr val="0F5494"/>
                </a:solidFill>
                <a:latin typeface="Verdana" pitchFamily="34" charset="0"/>
                <a:ea typeface="MS PGothic" pitchFamily="34" charset="-128"/>
              </a:defRPr>
            </a:lvl1pPr>
            <a:lvl2pPr marL="742950" indent="-285750" defTabSz="446088" eaLnBrk="0" hangingPunct="0">
              <a:defRPr sz="1200">
                <a:solidFill>
                  <a:srgbClr val="0F5494"/>
                </a:solidFill>
                <a:latin typeface="Verdana" pitchFamily="34" charset="0"/>
                <a:ea typeface="MS PGothic" pitchFamily="34" charset="-128"/>
              </a:defRPr>
            </a:lvl2pPr>
            <a:lvl3pPr marL="1143000" indent="-228600" defTabSz="446088" eaLnBrk="0" hangingPunct="0">
              <a:defRPr sz="1200">
                <a:solidFill>
                  <a:srgbClr val="0F5494"/>
                </a:solidFill>
                <a:latin typeface="Verdana" pitchFamily="34" charset="0"/>
                <a:ea typeface="MS PGothic" pitchFamily="34" charset="-128"/>
              </a:defRPr>
            </a:lvl3pPr>
            <a:lvl4pPr marL="1600200" indent="-228600" defTabSz="446088" eaLnBrk="0" hangingPunct="0">
              <a:defRPr sz="1200">
                <a:solidFill>
                  <a:srgbClr val="0F5494"/>
                </a:solidFill>
                <a:latin typeface="Verdana" pitchFamily="34" charset="0"/>
                <a:ea typeface="MS PGothic" pitchFamily="34" charset="-128"/>
              </a:defRPr>
            </a:lvl4pPr>
            <a:lvl5pPr marL="2057400" indent="-228600" defTabSz="446088" eaLnBrk="0" hangingPunct="0">
              <a:defRPr sz="1200">
                <a:solidFill>
                  <a:srgbClr val="0F5494"/>
                </a:solidFill>
                <a:latin typeface="Verdana" pitchFamily="34" charset="0"/>
                <a:ea typeface="MS PGothic" pitchFamily="34" charset="-128"/>
              </a:defRPr>
            </a:lvl5pPr>
            <a:lvl6pPr marL="25146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just" eaLnBrk="1" hangingPunct="1">
              <a:lnSpc>
                <a:spcPts val="2400"/>
              </a:lnSpc>
              <a:spcBef>
                <a:spcPts val="600"/>
              </a:spcBef>
              <a:spcAft>
                <a:spcPts val="600"/>
              </a:spcAft>
              <a:buClr>
                <a:srgbClr val="262673"/>
              </a:buClr>
            </a:pPr>
            <a:r>
              <a:rPr lang="el-GR" alt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Βάση για έρευνα για τον καρκίνο</a:t>
            </a:r>
            <a:endParaRPr lang="en-GB" alt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Content Placeholder 2"/>
          <p:cNvSpPr txBox="1">
            <a:spLocks/>
          </p:cNvSpPr>
          <p:nvPr/>
        </p:nvSpPr>
        <p:spPr bwMode="auto">
          <a:xfrm>
            <a:off x="2149474" y="4837989"/>
            <a:ext cx="1975247" cy="425450"/>
          </a:xfrm>
          <a:prstGeom prst="rect">
            <a:avLst/>
          </a:prstGeom>
          <a:noFill/>
          <a:ln>
            <a:noFill/>
            <a:miter lim="800000"/>
            <a:headEnd/>
            <a:tailEnd/>
          </a:ln>
        </p:spPr>
        <p:txBody>
          <a:bodyPr/>
          <a:lstStyle/>
          <a:p>
            <a:pPr algn="ctr" defTabSz="446088">
              <a:lnSpc>
                <a:spcPts val="2400"/>
              </a:lnSpc>
              <a:spcBef>
                <a:spcPts val="600"/>
              </a:spcBef>
              <a:spcAft>
                <a:spcPts val="600"/>
              </a:spcAft>
              <a:buClr>
                <a:schemeClr val="accent2">
                  <a:lumMod val="75000"/>
                </a:schemeClr>
              </a:buClr>
              <a:defRPr/>
            </a:pPr>
            <a:r>
              <a:rPr lang="el-GR" sz="2400" kern="0" dirty="0" smtClean="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rPr>
              <a:t>ΕΠΙΠΤΩΣΗ</a:t>
            </a:r>
            <a:r>
              <a:rPr lang="en-US" sz="1600" kern="0" dirty="0" smtClean="0">
                <a:solidFill>
                  <a:srgbClr val="00B0F0"/>
                </a:solidFill>
              </a:rPr>
              <a:t> </a:t>
            </a:r>
            <a:endParaRPr lang="en-GB" sz="1600" kern="0" dirty="0">
              <a:solidFill>
                <a:srgbClr val="00B0F0"/>
              </a:solidFill>
            </a:endParaRPr>
          </a:p>
        </p:txBody>
      </p:sp>
      <p:sp>
        <p:nvSpPr>
          <p:cNvPr id="12" name="Content Placeholder 2"/>
          <p:cNvSpPr txBox="1">
            <a:spLocks/>
          </p:cNvSpPr>
          <p:nvPr/>
        </p:nvSpPr>
        <p:spPr bwMode="auto">
          <a:xfrm>
            <a:off x="6991351" y="4861106"/>
            <a:ext cx="2010363" cy="403225"/>
          </a:xfrm>
          <a:prstGeom prst="rect">
            <a:avLst/>
          </a:prstGeom>
          <a:noFill/>
          <a:ln>
            <a:noFill/>
            <a:miter lim="800000"/>
            <a:headEnd/>
            <a:tailEnd/>
          </a:ln>
        </p:spPr>
        <p:txBody>
          <a:bodyPr/>
          <a:lstStyle/>
          <a:p>
            <a:pPr algn="just" defTabSz="446088">
              <a:lnSpc>
                <a:spcPts val="2400"/>
              </a:lnSpc>
              <a:spcBef>
                <a:spcPts val="600"/>
              </a:spcBef>
              <a:spcAft>
                <a:spcPts val="600"/>
              </a:spcAft>
              <a:buClr>
                <a:schemeClr val="accent2">
                  <a:lumMod val="75000"/>
                </a:schemeClr>
              </a:buClr>
              <a:defRPr/>
            </a:pPr>
            <a:r>
              <a:rPr lang="el-GR" sz="2400" kern="0" dirty="0" smtClean="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rPr>
              <a:t>ΕΠΙΒΙΩΣΗ</a:t>
            </a:r>
            <a:endParaRPr lang="en-GB" sz="2400" kern="0" dirty="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Content Placeholder 2"/>
          <p:cNvSpPr txBox="1">
            <a:spLocks/>
          </p:cNvSpPr>
          <p:nvPr/>
        </p:nvSpPr>
        <p:spPr bwMode="auto">
          <a:xfrm>
            <a:off x="4307305" y="4850023"/>
            <a:ext cx="2417960" cy="368300"/>
          </a:xfrm>
          <a:prstGeom prst="rect">
            <a:avLst/>
          </a:prstGeom>
          <a:noFill/>
          <a:ln>
            <a:noFill/>
            <a:miter lim="800000"/>
            <a:headEnd/>
            <a:tailEnd/>
          </a:ln>
        </p:spPr>
        <p:txBody>
          <a:bodyPr/>
          <a:lstStyle/>
          <a:p>
            <a:pPr algn="ctr" defTabSz="446088">
              <a:lnSpc>
                <a:spcPts val="2400"/>
              </a:lnSpc>
              <a:spcBef>
                <a:spcPts val="600"/>
              </a:spcBef>
              <a:spcAft>
                <a:spcPts val="600"/>
              </a:spcAft>
              <a:buClr>
                <a:schemeClr val="accent2">
                  <a:lumMod val="75000"/>
                </a:schemeClr>
              </a:buClr>
              <a:defRPr/>
            </a:pPr>
            <a:r>
              <a:rPr lang="el-GR" sz="2400" kern="0" dirty="0" smtClean="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rPr>
              <a:t>ΕΠΙΠΟΛΑΣΜΟΣ</a:t>
            </a:r>
            <a:r>
              <a:rPr lang="en-US" sz="1600" b="1" kern="0" dirty="0" smtClean="0">
                <a:solidFill>
                  <a:srgbClr val="00B0F0"/>
                </a:solidFill>
              </a:rPr>
              <a:t> </a:t>
            </a:r>
            <a:endParaRPr lang="en-GB" sz="1600" b="1" kern="0" dirty="0">
              <a:solidFill>
                <a:srgbClr val="00B0F0"/>
              </a:solidFill>
            </a:endParaRPr>
          </a:p>
        </p:txBody>
      </p:sp>
      <p:cxnSp>
        <p:nvCxnSpPr>
          <p:cNvPr id="14" name="19 Conector curvado"/>
          <p:cNvCxnSpPr>
            <a:cxnSpLocks noChangeShapeType="1"/>
            <a:stCxn id="7" idx="1"/>
            <a:endCxn id="9" idx="1"/>
          </p:cNvCxnSpPr>
          <p:nvPr/>
        </p:nvCxnSpPr>
        <p:spPr bwMode="auto">
          <a:xfrm rot="10800000" flipH="1" flipV="1">
            <a:off x="599766" y="2266459"/>
            <a:ext cx="1524001" cy="802900"/>
          </a:xfrm>
          <a:prstGeom prst="curvedConnector3">
            <a:avLst>
              <a:gd name="adj1" fmla="val -15000"/>
            </a:avLst>
          </a:prstGeom>
          <a:ln w="28575">
            <a:solidFill>
              <a:srgbClr val="00B0F0"/>
            </a:solidFill>
            <a:headEnd/>
            <a:tailEnd type="arrow" w="med" len="med"/>
          </a:ln>
          <a:extLst/>
        </p:spPr>
        <p:style>
          <a:lnRef idx="1">
            <a:schemeClr val="accent6"/>
          </a:lnRef>
          <a:fillRef idx="0">
            <a:schemeClr val="accent6"/>
          </a:fillRef>
          <a:effectRef idx="0">
            <a:schemeClr val="accent6"/>
          </a:effectRef>
          <a:fontRef idx="minor">
            <a:schemeClr val="tx1"/>
          </a:fontRef>
        </p:style>
      </p:cxnSp>
      <p:cxnSp>
        <p:nvCxnSpPr>
          <p:cNvPr id="15" name="22 Conector curvado"/>
          <p:cNvCxnSpPr>
            <a:cxnSpLocks noChangeShapeType="1"/>
            <a:stCxn id="7" idx="1"/>
            <a:endCxn id="8" idx="1"/>
          </p:cNvCxnSpPr>
          <p:nvPr/>
        </p:nvCxnSpPr>
        <p:spPr bwMode="auto">
          <a:xfrm rot="10800000" flipH="1" flipV="1">
            <a:off x="599767" y="2266459"/>
            <a:ext cx="1524000" cy="1963296"/>
          </a:xfrm>
          <a:prstGeom prst="curvedConnector3">
            <a:avLst>
              <a:gd name="adj1" fmla="val -15000"/>
            </a:avLst>
          </a:prstGeom>
          <a:noFill/>
          <a:ln w="28575">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24 Conector curvado"/>
          <p:cNvCxnSpPr>
            <a:cxnSpLocks noChangeShapeType="1"/>
            <a:stCxn id="7" idx="1"/>
            <a:endCxn id="10" idx="1"/>
          </p:cNvCxnSpPr>
          <p:nvPr/>
        </p:nvCxnSpPr>
        <p:spPr bwMode="auto">
          <a:xfrm rot="10800000" flipH="1" flipV="1">
            <a:off x="599767" y="2266459"/>
            <a:ext cx="1484622" cy="3462092"/>
          </a:xfrm>
          <a:prstGeom prst="curvedConnector3">
            <a:avLst>
              <a:gd name="adj1" fmla="val -15398"/>
            </a:avLst>
          </a:prstGeom>
          <a:noFill/>
          <a:ln w="28575">
            <a:solidFill>
              <a:srgbClr val="00B0F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8874321" y="4817220"/>
            <a:ext cx="2494831" cy="461665"/>
          </a:xfrm>
          <a:prstGeom prst="rect">
            <a:avLst/>
          </a:prstGeom>
          <a:noFill/>
        </p:spPr>
        <p:txBody>
          <a:bodyPr wrap="square" rtlCol="0">
            <a:spAutoFit/>
          </a:bodyPr>
          <a:lstStyle/>
          <a:p>
            <a:r>
              <a:rPr lang="el-GR" sz="2400" kern="0" dirty="0" smtClean="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rPr>
              <a:t>ΘΝΗΣΙΜΟΤΗΤΑ</a:t>
            </a:r>
            <a:endParaRPr lang="en-GB" sz="2400" kern="0" dirty="0">
              <a:solidFill>
                <a:srgbClr val="00B0F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22" name="31 Conector recto de flecha"/>
          <p:cNvCxnSpPr>
            <a:cxnSpLocks noChangeShapeType="1"/>
          </p:cNvCxnSpPr>
          <p:nvPr/>
        </p:nvCxnSpPr>
        <p:spPr bwMode="auto">
          <a:xfrm>
            <a:off x="3201331" y="4371901"/>
            <a:ext cx="14176" cy="484175"/>
          </a:xfrm>
          <a:prstGeom prst="straightConnector1">
            <a:avLst/>
          </a:prstGeom>
          <a:noFill/>
          <a:ln w="38100">
            <a:solidFill>
              <a:srgbClr val="00B0F0"/>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31 Conector recto de flecha"/>
          <p:cNvCxnSpPr>
            <a:cxnSpLocks noChangeShapeType="1"/>
          </p:cNvCxnSpPr>
          <p:nvPr/>
        </p:nvCxnSpPr>
        <p:spPr bwMode="auto">
          <a:xfrm>
            <a:off x="5491956" y="4366175"/>
            <a:ext cx="14176" cy="484175"/>
          </a:xfrm>
          <a:prstGeom prst="straightConnector1">
            <a:avLst/>
          </a:prstGeom>
          <a:noFill/>
          <a:ln w="38100">
            <a:solidFill>
              <a:srgbClr val="00B0F0"/>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31 Conector recto de flecha"/>
          <p:cNvCxnSpPr>
            <a:cxnSpLocks noChangeShapeType="1"/>
          </p:cNvCxnSpPr>
          <p:nvPr/>
        </p:nvCxnSpPr>
        <p:spPr bwMode="auto">
          <a:xfrm>
            <a:off x="7836110" y="4373079"/>
            <a:ext cx="14176" cy="484175"/>
          </a:xfrm>
          <a:prstGeom prst="straightConnector1">
            <a:avLst/>
          </a:prstGeom>
          <a:noFill/>
          <a:ln w="38100">
            <a:solidFill>
              <a:srgbClr val="00B0F0"/>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31 Conector recto de flecha"/>
          <p:cNvCxnSpPr>
            <a:cxnSpLocks noChangeShapeType="1"/>
          </p:cNvCxnSpPr>
          <p:nvPr/>
        </p:nvCxnSpPr>
        <p:spPr bwMode="auto">
          <a:xfrm>
            <a:off x="10141162" y="4317939"/>
            <a:ext cx="14176" cy="484175"/>
          </a:xfrm>
          <a:prstGeom prst="straightConnector1">
            <a:avLst/>
          </a:prstGeom>
          <a:noFill/>
          <a:ln w="38100">
            <a:solidFill>
              <a:srgbClr val="00B0F0"/>
            </a:solidFill>
            <a:prstDash val="sys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Slide Number Placeholder 4"/>
          <p:cNvSpPr>
            <a:spLocks noGrp="1"/>
          </p:cNvSpPr>
          <p:nvPr>
            <p:ph type="sldNum" sz="quarter" idx="12"/>
          </p:nvPr>
        </p:nvSpPr>
        <p:spPr>
          <a:xfrm>
            <a:off x="11049755" y="6188075"/>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4</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872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470030" y="424725"/>
            <a:ext cx="9010650" cy="738664"/>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r>
              <a:rPr lang="el-GR" sz="4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Συμμετοχές</a:t>
            </a:r>
            <a:r>
              <a:rPr lang="el-GR" sz="4400" b="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Αρχείου Καρκίνου</a:t>
            </a:r>
            <a:endParaRPr lang="en-GB" sz="4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Content Placeholder 2"/>
          <p:cNvSpPr txBox="1">
            <a:spLocks/>
          </p:cNvSpPr>
          <p:nvPr/>
        </p:nvSpPr>
        <p:spPr bwMode="auto">
          <a:xfrm>
            <a:off x="2211388" y="1944614"/>
            <a:ext cx="8355012" cy="727075"/>
          </a:xfrm>
          <a:prstGeom prst="rect">
            <a:avLst/>
          </a:prstGeom>
          <a:noFill/>
          <a:ln>
            <a:noFill/>
            <a:miter lim="800000"/>
            <a:headEnd/>
            <a:tailEnd/>
          </a:ln>
        </p:spPr>
        <p:txBody>
          <a:bodyPr/>
          <a:lstStyle>
            <a:lvl1pPr defTabSz="446088" eaLnBrk="0" hangingPunct="0">
              <a:defRPr sz="1200">
                <a:solidFill>
                  <a:srgbClr val="0F5494"/>
                </a:solidFill>
                <a:latin typeface="Verdana" pitchFamily="34" charset="0"/>
                <a:ea typeface="MS PGothic" pitchFamily="34" charset="-128"/>
              </a:defRPr>
            </a:lvl1pPr>
            <a:lvl2pPr marL="742950" indent="-285750" defTabSz="446088" eaLnBrk="0" hangingPunct="0">
              <a:defRPr sz="1200">
                <a:solidFill>
                  <a:srgbClr val="0F5494"/>
                </a:solidFill>
                <a:latin typeface="Verdana" pitchFamily="34" charset="0"/>
                <a:ea typeface="MS PGothic" pitchFamily="34" charset="-128"/>
              </a:defRPr>
            </a:lvl2pPr>
            <a:lvl3pPr marL="1143000" indent="-228600" defTabSz="446088" eaLnBrk="0" hangingPunct="0">
              <a:defRPr sz="1200">
                <a:solidFill>
                  <a:srgbClr val="0F5494"/>
                </a:solidFill>
                <a:latin typeface="Verdana" pitchFamily="34" charset="0"/>
                <a:ea typeface="MS PGothic" pitchFamily="34" charset="-128"/>
              </a:defRPr>
            </a:lvl3pPr>
            <a:lvl4pPr marL="1600200" indent="-228600" defTabSz="446088" eaLnBrk="0" hangingPunct="0">
              <a:defRPr sz="1200">
                <a:solidFill>
                  <a:srgbClr val="0F5494"/>
                </a:solidFill>
                <a:latin typeface="Verdana" pitchFamily="34" charset="0"/>
                <a:ea typeface="MS PGothic" pitchFamily="34" charset="-128"/>
              </a:defRPr>
            </a:lvl4pPr>
            <a:lvl5pPr marL="2057400" indent="-228600" defTabSz="446088" eaLnBrk="0" hangingPunct="0">
              <a:defRPr sz="1200">
                <a:solidFill>
                  <a:srgbClr val="0F5494"/>
                </a:solidFill>
                <a:latin typeface="Verdana" pitchFamily="34" charset="0"/>
                <a:ea typeface="MS PGothic" pitchFamily="34" charset="-128"/>
              </a:defRPr>
            </a:lvl5pPr>
            <a:lvl6pPr marL="25146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6pPr>
            <a:lvl7pPr marL="29718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7pPr>
            <a:lvl8pPr marL="34290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8pPr>
            <a:lvl9pPr marL="3886200" indent="-228600" defTabSz="446088" eaLnBrk="0" fontAlgn="base" hangingPunct="0">
              <a:spcBef>
                <a:spcPct val="0"/>
              </a:spcBef>
              <a:spcAft>
                <a:spcPct val="0"/>
              </a:spcAft>
              <a:defRPr sz="1200">
                <a:solidFill>
                  <a:srgbClr val="0F5494"/>
                </a:solidFill>
                <a:latin typeface="Verdana" pitchFamily="34" charset="0"/>
                <a:ea typeface="MS PGothic" pitchFamily="34" charset="-128"/>
              </a:defRPr>
            </a:lvl9pPr>
          </a:lstStyle>
          <a:p>
            <a:pPr algn="just" eaLnBrk="1" hangingPunct="1">
              <a:lnSpc>
                <a:spcPts val="2400"/>
              </a:lnSpc>
              <a:spcBef>
                <a:spcPts val="600"/>
              </a:spcBef>
              <a:spcAft>
                <a:spcPts val="600"/>
              </a:spcAft>
              <a:buClr>
                <a:srgbClr val="262673"/>
              </a:buClr>
            </a:pPr>
            <a:endParaRPr lang="en-GB" altLang="en-US" sz="1800" dirty="0">
              <a:solidFill>
                <a:srgbClr val="00B0F0"/>
              </a:solidFill>
            </a:endParaRPr>
          </a:p>
        </p:txBody>
      </p:sp>
      <p:sp>
        <p:nvSpPr>
          <p:cNvPr id="3" name="Rectangle 2"/>
          <p:cNvSpPr/>
          <p:nvPr/>
        </p:nvSpPr>
        <p:spPr>
          <a:xfrm>
            <a:off x="2211388" y="1528618"/>
            <a:ext cx="7345567" cy="2308324"/>
          </a:xfrm>
          <a:prstGeom prst="rect">
            <a:avLst/>
          </a:prstGeom>
        </p:spPr>
        <p:txBody>
          <a:bodyPr wrap="square">
            <a:spAutoFit/>
          </a:bodyPr>
          <a:lstStyle/>
          <a:p>
            <a:pPr marL="285750" indent="-285750">
              <a:lnSpc>
                <a:spcPct val="150000"/>
              </a:lnSpc>
              <a:buFont typeface="Wingdings" panose="05000000000000000000" pitchFamily="2" charset="2"/>
              <a:buChar char="ü"/>
            </a:pPr>
            <a:r>
              <a:rPr lang="el-GR"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Διεθνείς </a:t>
            </a:r>
            <a:r>
              <a:rPr lang="el-GR"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και ευρωπαϊκές </a:t>
            </a:r>
            <a:r>
              <a:rPr lang="el-GR"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βάσεις  δεδομένων</a:t>
            </a:r>
            <a:endParaRPr lang="en-US" sz="28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85750" indent="-285750">
              <a:lnSpc>
                <a:spcPct val="150000"/>
              </a:lnSpc>
              <a:buFont typeface="Wingdings" panose="05000000000000000000" pitchFamily="2" charset="2"/>
              <a:buChar char="ü"/>
            </a:pPr>
            <a:r>
              <a:rPr lang="el-GR"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Ερευνητικά προγράμματα</a:t>
            </a:r>
          </a:p>
          <a:p>
            <a:pPr marL="285750" indent="-285750">
              <a:lnSpc>
                <a:spcPct val="150000"/>
              </a:lnSpc>
              <a:buFont typeface="Wingdings" panose="05000000000000000000" pitchFamily="2" charset="2"/>
              <a:buChar char="ü"/>
            </a:pPr>
            <a:r>
              <a:rPr lang="el-GR"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Δημοσιεύσεις σε επιστημονικά περιοδικά</a:t>
            </a:r>
            <a:r>
              <a:rPr lang="en-US"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285750" indent="-285750">
              <a:buFont typeface="Wingdings" panose="05000000000000000000" pitchFamily="2" charset="2"/>
              <a:buChar char="§"/>
            </a:pPr>
            <a:endParaRPr lang="el-GR" b="1"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 y="4998439"/>
            <a:ext cx="1676400" cy="160020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4905" y="4365027"/>
            <a:ext cx="3600450" cy="1266825"/>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272" y="3348837"/>
            <a:ext cx="1905000" cy="1181100"/>
          </a:xfrm>
          <a:prstGeom prst="rect">
            <a:avLst/>
          </a:prstGeom>
        </p:spPr>
      </p:pic>
      <p:pic>
        <p:nvPicPr>
          <p:cNvPr id="27" name="Picture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8825" y="2526844"/>
            <a:ext cx="2543175" cy="1314450"/>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7653" y="4529937"/>
            <a:ext cx="2857500" cy="1600200"/>
          </a:xfrm>
          <a:prstGeom prst="rect">
            <a:avLst/>
          </a:prstGeom>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08478" y="3939387"/>
            <a:ext cx="1781175" cy="2562225"/>
          </a:xfrm>
          <a:prstGeom prst="rect">
            <a:avLst/>
          </a:prstGeom>
        </p:spPr>
      </p:pic>
      <p:sp>
        <p:nvSpPr>
          <p:cNvPr id="8" name="Slide Number Placeholder 7"/>
          <p:cNvSpPr>
            <a:spLocks noGrp="1"/>
          </p:cNvSpPr>
          <p:nvPr>
            <p:ph type="sldNum" sz="quarter" idx="12"/>
          </p:nvPr>
        </p:nvSpPr>
        <p:spPr>
          <a:xfrm>
            <a:off x="11049755" y="6263676"/>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5</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377657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2166" y="-29497"/>
            <a:ext cx="10913808" cy="1446550"/>
          </a:xfrm>
          <a:prstGeom prst="rect">
            <a:avLst/>
          </a:prstGeom>
        </p:spPr>
        <p:txBody>
          <a:bodyPr wrap="square">
            <a:spAutoFit/>
          </a:bodyPr>
          <a:lstStyle/>
          <a:p>
            <a:pPr>
              <a:lnSpc>
                <a:spcPct val="200000"/>
              </a:lnSpc>
            </a:pPr>
            <a:r>
              <a:rPr lang="el-GR" sz="4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Δημοσιεύσεις σε επιστημονικά περιοδικά</a:t>
            </a:r>
            <a:r>
              <a:rPr lang="en-US" sz="4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4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5" name="TextBox 4"/>
          <p:cNvSpPr txBox="1"/>
          <p:nvPr/>
        </p:nvSpPr>
        <p:spPr>
          <a:xfrm>
            <a:off x="390832" y="1417053"/>
            <a:ext cx="11636477" cy="4955203"/>
          </a:xfrm>
          <a:prstGeom prst="rect">
            <a:avLst/>
          </a:prstGeom>
          <a:noFill/>
          <a:ln>
            <a:noFill/>
          </a:ln>
        </p:spPr>
        <p:txBody>
          <a:bodyPr wrap="square" rtlCol="0">
            <a:spAutoFit/>
          </a:bodyPr>
          <a:lstStyle/>
          <a:p>
            <a:pPr marL="342900" indent="-342900">
              <a:buAutoNum type="arabicPeriod"/>
            </a:pP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Survival trends in childhood chronic myeloid </a:t>
            </a:r>
            <a:r>
              <a:rPr lang="en-US" sz="2000" i="1"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leukaemia</a:t>
            </a: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in Southern-Eastern Europe and the United States  of America, Article </a:t>
            </a:r>
            <a:r>
              <a:rPr lang="en-US" sz="20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Nov 2016 </a:t>
            </a: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European Journal of Cancer </a:t>
            </a:r>
            <a:endParaRPr lang="el-GR" sz="20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buAutoNum type="arabicPeriod"/>
            </a:pPr>
            <a:endParaRPr lang="el-GR" sz="20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buAutoNum type="arabicPeriod"/>
            </a:pP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Incidence and time trends of childhood lymphomas: findings from 14 Southern and Eastern </a:t>
            </a:r>
            <a:r>
              <a:rPr lang="el-GR"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European cancer registries and the </a:t>
            </a:r>
            <a:r>
              <a:rPr lang="en-US"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Surveillance</a:t>
            </a: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Epidemiology and End Results, USA, Article · </a:t>
            </a:r>
            <a:r>
              <a:rPr lang="en-US" sz="20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Oct 2016 · Cancer Causes and </a:t>
            </a:r>
            <a:r>
              <a:rPr lang="en-US" sz="20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Control</a:t>
            </a:r>
          </a:p>
          <a:p>
            <a:pPr marL="342900" indent="-342900">
              <a:buAutoNum type="arabicPeriod"/>
            </a:pPr>
            <a:endParaRPr lang="en-US" sz="20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buAutoNum type="arabicPeriod"/>
            </a:pP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Disparities in melanoma incidence and mortality in South-Eastern Europe: Increasing incidence and divergent mortality patterns. Is </a:t>
            </a:r>
            <a:r>
              <a:rPr lang="en-US"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progress </a:t>
            </a: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around the corner? </a:t>
            </a:r>
            <a:r>
              <a:rPr lang="en-US" sz="2000" i="1"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Αrticle</a:t>
            </a: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 Mar 2016 · </a:t>
            </a:r>
            <a:r>
              <a:rPr lang="en-US" sz="20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European journal of cancer</a:t>
            </a: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(Oxford, England: 1990</a:t>
            </a:r>
            <a:r>
              <a:rPr lang="en-US"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indent="-342900">
              <a:buAutoNum type="arabicPeriod"/>
            </a:pPr>
            <a:endParaRPr lang="en-US"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buFontTx/>
              <a:buAutoNum type="arabicPeriod"/>
            </a:pP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Childhood central nervous system </a:t>
            </a:r>
            <a:r>
              <a:rPr lang="en-US" sz="2000" i="1"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tumour</a:t>
            </a: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mortality and survival in Southern and Eastern Europe (1983-2014): Gaps persist across 14 cancer registries, Article · Sep 2015 · </a:t>
            </a:r>
            <a:r>
              <a:rPr lang="en-US" sz="20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European Journal of Cancer</a:t>
            </a:r>
            <a:r>
              <a:rPr lang="en-US" sz="20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0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0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buFontTx/>
              <a:buAutoNum type="arabicPeriod"/>
            </a:pPr>
            <a:endParaRPr lang="en-US" i="1" dirty="0" smtClean="0">
              <a:solidFill>
                <a:schemeClr val="bg1"/>
              </a:solidFill>
            </a:endParaRPr>
          </a:p>
          <a:p>
            <a:pPr marL="342900" indent="-342900">
              <a:buFontTx/>
              <a:buAutoNum type="arabicPeriod"/>
            </a:pPr>
            <a:endParaRPr lang="en-US" i="1" dirty="0" smtClean="0">
              <a:solidFill>
                <a:schemeClr val="bg1"/>
              </a:solidFill>
            </a:endParaRPr>
          </a:p>
        </p:txBody>
      </p:sp>
      <p:sp>
        <p:nvSpPr>
          <p:cNvPr id="6" name="Slide Number Placeholder 5"/>
          <p:cNvSpPr>
            <a:spLocks noGrp="1"/>
          </p:cNvSpPr>
          <p:nvPr>
            <p:ph type="sldNum" sz="quarter" idx="12"/>
          </p:nvPr>
        </p:nvSpPr>
        <p:spPr>
          <a:xfrm>
            <a:off x="11049755" y="6188075"/>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6</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760127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5909" y="-442451"/>
            <a:ext cx="12192000" cy="1446550"/>
          </a:xfrm>
          <a:prstGeom prst="rect">
            <a:avLst/>
          </a:prstGeom>
        </p:spPr>
        <p:txBody>
          <a:bodyPr wrap="square">
            <a:spAutoFit/>
          </a:bodyPr>
          <a:lstStyle/>
          <a:p>
            <a:pPr>
              <a:lnSpc>
                <a:spcPct val="200000"/>
              </a:lnSpc>
            </a:pPr>
            <a:r>
              <a:rPr lang="el-GR" sz="4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Δημοσιεύσεις σε επιστημονικά περιοδικά</a:t>
            </a:r>
            <a:r>
              <a:rPr lang="en-US" sz="4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4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5" name="TextBox 4"/>
          <p:cNvSpPr txBox="1"/>
          <p:nvPr/>
        </p:nvSpPr>
        <p:spPr>
          <a:xfrm>
            <a:off x="162232" y="1004099"/>
            <a:ext cx="11503742" cy="6432530"/>
          </a:xfrm>
          <a:prstGeom prst="rect">
            <a:avLst/>
          </a:prstGeom>
          <a:noFill/>
          <a:ln>
            <a:noFill/>
          </a:ln>
        </p:spPr>
        <p:txBody>
          <a:bodyPr wrap="square" rtlCol="0">
            <a:spAutoFit/>
          </a:bodyPr>
          <a:lstStyle/>
          <a:p>
            <a:pPr marL="354013" indent="-354013" algn="just" fontAlgn="t">
              <a:buAutoNum type="arabicPeriod" startAt="5"/>
            </a:pPr>
            <a:r>
              <a:rPr lang="en-US"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Childhood </a:t>
            </a: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central nervous system </a:t>
            </a:r>
            <a:r>
              <a:rPr lang="en-US" sz="2000" i="1"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tumours</a:t>
            </a: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Incidence and time trends in 13 Southern and Eastern European cancer registries.  Article · May 2015 · </a:t>
            </a:r>
            <a:r>
              <a:rPr lang="en-US" sz="20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European Journal of </a:t>
            </a:r>
            <a:r>
              <a:rPr lang="en-US" sz="20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Cancer</a:t>
            </a:r>
            <a:endParaRPr lang="el-GR" sz="20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just" fontAlgn="t"/>
            <a:endParaRPr lang="el-GR"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65113" indent="-265113" algn="just" fontAlgn="t"/>
            <a:r>
              <a:rPr lang="el-GR"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6. </a:t>
            </a:r>
            <a:r>
              <a:rPr lang="en-US"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Incidence </a:t>
            </a: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and Time Trends of Cancer in Cyprus Over 11 Years (1998 – 2008).  </a:t>
            </a:r>
            <a:r>
              <a:rPr lang="en-US" sz="20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Article · Jan 2015  </a:t>
            </a:r>
            <a:r>
              <a:rPr lang="el-GR" sz="20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1" i="1" dirty="0" err="1"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Tumori</a:t>
            </a:r>
            <a:endParaRPr lang="en-US" sz="20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fontAlgn="t">
              <a:buFont typeface="+mj-lt"/>
              <a:buAutoNum type="arabicPeriod" startAt="7"/>
            </a:pPr>
            <a:endParaRPr lang="en-US" sz="20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fontAlgn="t">
              <a:buFont typeface="+mj-lt"/>
              <a:buAutoNum type="arabicPeriod" startAt="7"/>
            </a:pP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Reprint of: Cancer incidence and mortality patterns in South Eastern Europe in the last decade: Gaps  persist compared with the rest of Europe. Article · Dec 2012 · </a:t>
            </a:r>
            <a:r>
              <a:rPr lang="en-US" sz="20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European journal of cancer </a:t>
            </a: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(Oxford, England: 1990</a:t>
            </a:r>
            <a:r>
              <a:rPr lang="en-US"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342900" indent="-342900" algn="just" fontAlgn="t">
              <a:buFont typeface="+mj-lt"/>
              <a:buAutoNum type="arabicPeriod" startAt="7"/>
            </a:pPr>
            <a:endParaRPr lang="en-US"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fontAlgn="t">
              <a:buFont typeface="+mj-lt"/>
              <a:buAutoNum type="arabicPeriod" startAt="7"/>
            </a:pP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Breast cancer in South-Eastern European countries since 2000: Rising incidence and decreasing mortality at young and middle </a:t>
            </a:r>
            <a:r>
              <a:rPr lang="en-US"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ages- Sep 2017</a:t>
            </a:r>
            <a:r>
              <a:rPr lang="el-GR"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sz="20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European journal of </a:t>
            </a:r>
            <a:r>
              <a:rPr lang="en-US" sz="2000" b="1"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cancer, Volume 83, P 43-55</a:t>
            </a:r>
            <a:endParaRPr lang="en-US"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fontAlgn="t">
              <a:buFont typeface="+mj-lt"/>
              <a:buAutoNum type="arabicPeriod" startAt="7"/>
            </a:pPr>
            <a:endPar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algn="just" fontAlgn="t">
              <a:buFont typeface="+mj-lt"/>
              <a:buAutoNum type="arabicPeriod" startAt="7"/>
            </a:pPr>
            <a:r>
              <a:rPr lang="en-US"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Malignant </a:t>
            </a:r>
            <a:r>
              <a:rPr lang="en-US" sz="2000"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central nervous system tumors among adolescents and young adults (15-39 years old) in 14 Southern-Eastern European registries and the US Surveillance, Epidemiology, and End Results program: Mortality and survival patterns: CNS Tumor Mortality and Survival Rates. </a:t>
            </a:r>
            <a:r>
              <a:rPr lang="en-US" sz="20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Article</a:t>
            </a:r>
            <a:r>
              <a:rPr lang="el-GR" sz="2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in</a:t>
            </a:r>
            <a:r>
              <a:rPr lang="el-GR" sz="2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1" i="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Cancer · July 2017</a:t>
            </a:r>
            <a:endParaRPr lang="en-US" sz="2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342900" indent="-342900" fontAlgn="t">
              <a:buFont typeface="+mj-lt"/>
              <a:buAutoNum type="arabicPeriod" startAt="7"/>
            </a:pPr>
            <a:endParaRPr lang="en-US" i="1" dirty="0" smtClean="0">
              <a:solidFill>
                <a:schemeClr val="bg1"/>
              </a:solidFill>
            </a:endParaRPr>
          </a:p>
          <a:p>
            <a:pPr marL="342900" indent="-342900" fontAlgn="t">
              <a:buFont typeface="+mj-lt"/>
              <a:buAutoNum type="arabicPeriod" startAt="7"/>
            </a:pPr>
            <a:endParaRPr lang="en-US" dirty="0">
              <a:solidFill>
                <a:schemeClr val="bg1"/>
              </a:solidFill>
            </a:endParaRPr>
          </a:p>
          <a:p>
            <a:pPr marL="342900" lvl="0" indent="-342900" fontAlgn="t">
              <a:buFont typeface="+mj-lt"/>
              <a:buAutoNum type="arabicPeriod" startAt="7"/>
            </a:pPr>
            <a:endParaRPr lang="en-US" b="1" dirty="0">
              <a:solidFill>
                <a:schemeClr val="bg1"/>
              </a:solidFill>
            </a:endParaRPr>
          </a:p>
          <a:p>
            <a:pPr marL="342900" indent="-342900">
              <a:buAutoNum type="arabicPeriod"/>
            </a:pPr>
            <a:endParaRPr lang="en-US" b="1" i="1" dirty="0">
              <a:solidFill>
                <a:schemeClr val="bg1"/>
              </a:solidFill>
            </a:endParaRPr>
          </a:p>
        </p:txBody>
      </p:sp>
      <p:sp>
        <p:nvSpPr>
          <p:cNvPr id="6" name="Slide Number Placeholder 5"/>
          <p:cNvSpPr>
            <a:spLocks noGrp="1"/>
          </p:cNvSpPr>
          <p:nvPr>
            <p:ph type="sldNum" sz="quarter" idx="12"/>
          </p:nvPr>
        </p:nvSpPr>
        <p:spPr>
          <a:xfrm>
            <a:off x="10993421" y="6188075"/>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7</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13293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5909" y="-442451"/>
            <a:ext cx="12192000" cy="1446550"/>
          </a:xfrm>
          <a:prstGeom prst="rect">
            <a:avLst/>
          </a:prstGeom>
        </p:spPr>
        <p:txBody>
          <a:bodyPr wrap="square">
            <a:spAutoFit/>
          </a:bodyPr>
          <a:lstStyle/>
          <a:p>
            <a:pPr>
              <a:lnSpc>
                <a:spcPct val="200000"/>
              </a:lnSpc>
            </a:pPr>
            <a:r>
              <a:rPr lang="el-GR" sz="4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Δημοσιεύσεις σε επιστημονικά περιοδικά</a:t>
            </a:r>
            <a:r>
              <a:rPr lang="en-US" sz="4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4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5" name="TextBox 4"/>
          <p:cNvSpPr txBox="1"/>
          <p:nvPr/>
        </p:nvSpPr>
        <p:spPr>
          <a:xfrm>
            <a:off x="162232" y="1004099"/>
            <a:ext cx="11503742" cy="2769989"/>
          </a:xfrm>
          <a:prstGeom prst="rect">
            <a:avLst/>
          </a:prstGeom>
          <a:noFill/>
          <a:ln>
            <a:noFill/>
          </a:ln>
        </p:spPr>
        <p:txBody>
          <a:bodyPr wrap="square" rtlCol="0">
            <a:spAutoFit/>
          </a:bodyPr>
          <a:lstStyle/>
          <a:p>
            <a:pPr marL="539750" indent="-539750" algn="just" fontAlgn="t">
              <a:lnSpc>
                <a:spcPct val="150000"/>
              </a:lnSpc>
            </a:pPr>
            <a:r>
              <a:rPr lang="en-US"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10.  Epidemiology of Breast Cancer in Cyprus: Data on newly diagnosed cases and survival rates.   </a:t>
            </a:r>
            <a:r>
              <a:rPr lang="en-US" sz="2000" b="1" dirty="0" smtClean="0">
                <a:solidFill>
                  <a:schemeClr val="bg1"/>
                </a:solidFill>
              </a:rPr>
              <a:t>Elsevier journal, May 2018,</a:t>
            </a:r>
            <a:r>
              <a:rPr lang="en-US"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000" b="1" u="sng" dirty="0">
                <a:solidFill>
                  <a:schemeClr val="bg2"/>
                </a:solidFill>
                <a:latin typeface="Arial" panose="020B0604020202020204" pitchFamily="34" charset="0"/>
                <a:ea typeface="Arial Unicode MS" panose="020B0604020202020204" pitchFamily="34" charset="-128"/>
                <a:cs typeface="Arial" panose="020B0604020202020204" pitchFamily="34" charset="0"/>
                <a:hlinkClick r:id="rId3"/>
              </a:rPr>
              <a:t>https://doi.org/10.1016/j.dib.2018.05.042</a:t>
            </a:r>
            <a:endParaRPr lang="en-US" sz="2000" b="1" dirty="0">
              <a:solidFill>
                <a:schemeClr val="bg2"/>
              </a:solidFill>
              <a:latin typeface="Arial" panose="020B0604020202020204" pitchFamily="34" charset="0"/>
              <a:ea typeface="Arial Unicode MS" panose="020B0604020202020204" pitchFamily="34" charset="-128"/>
              <a:cs typeface="Arial" panose="020B0604020202020204" pitchFamily="34" charset="0"/>
            </a:endParaRPr>
          </a:p>
          <a:p>
            <a:pPr algn="just" fontAlgn="t"/>
            <a:endParaRPr lang="en-US" sz="2000" i="1" dirty="0" smtClean="0">
              <a:solidFill>
                <a:schemeClr val="bg1"/>
              </a:solidFill>
              <a:latin typeface="Arial" panose="020B0604020202020204" pitchFamily="34" charset="0"/>
              <a:ea typeface="Arial Unicode MS" panose="020B0604020202020204" pitchFamily="34" charset="-128"/>
              <a:cs typeface="Arial" panose="020B0604020202020204" pitchFamily="34" charset="0"/>
            </a:endParaRPr>
          </a:p>
          <a:p>
            <a:pPr algn="just" fontAlgn="t"/>
            <a:endParaRPr lang="el-GR" sz="2000" i="1"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265113" indent="-265113" algn="just" fontAlgn="t"/>
            <a:endParaRPr lang="en-US" i="1" dirty="0" smtClean="0">
              <a:solidFill>
                <a:schemeClr val="bg1"/>
              </a:solidFill>
            </a:endParaRPr>
          </a:p>
          <a:p>
            <a:pPr marL="342900" indent="-342900" fontAlgn="t">
              <a:buFont typeface="+mj-lt"/>
              <a:buAutoNum type="arabicPeriod" startAt="7"/>
            </a:pPr>
            <a:endParaRPr lang="en-US" dirty="0">
              <a:solidFill>
                <a:schemeClr val="bg1"/>
              </a:solidFill>
            </a:endParaRPr>
          </a:p>
          <a:p>
            <a:pPr marL="342900" lvl="0" indent="-342900" fontAlgn="t">
              <a:buFont typeface="+mj-lt"/>
              <a:buAutoNum type="arabicPeriod" startAt="7"/>
            </a:pPr>
            <a:endParaRPr lang="en-US" b="1" dirty="0">
              <a:solidFill>
                <a:schemeClr val="bg1"/>
              </a:solidFill>
            </a:endParaRPr>
          </a:p>
          <a:p>
            <a:pPr marL="342900" indent="-342900">
              <a:buAutoNum type="arabicPeriod"/>
            </a:pPr>
            <a:endParaRPr lang="en-US" b="1" i="1" dirty="0">
              <a:solidFill>
                <a:schemeClr val="bg1"/>
              </a:solidFill>
            </a:endParaRPr>
          </a:p>
        </p:txBody>
      </p:sp>
      <p:sp>
        <p:nvSpPr>
          <p:cNvPr id="6" name="Slide Number Placeholder 5"/>
          <p:cNvSpPr>
            <a:spLocks noGrp="1"/>
          </p:cNvSpPr>
          <p:nvPr>
            <p:ph type="sldNum" sz="quarter" idx="12"/>
          </p:nvPr>
        </p:nvSpPr>
        <p:spPr>
          <a:xfrm>
            <a:off x="10993421" y="6188075"/>
            <a:ext cx="1142245" cy="669925"/>
          </a:xfrm>
        </p:spPr>
        <p:txBody>
          <a:bodyPr/>
          <a:lstStyle/>
          <a:p>
            <a:fld id="{B7E977E6-CB68-4AEE-B8ED-5A64B7D883D6}" type="slidenum">
              <a:rPr lang="en-US" sz="2400" smtClean="0">
                <a:latin typeface="Arial Unicode MS" panose="020B0604020202020204" pitchFamily="34" charset="-128"/>
                <a:ea typeface="Arial Unicode MS" panose="020B0604020202020204" pitchFamily="34" charset="-128"/>
                <a:cs typeface="Arial Unicode MS" panose="020B0604020202020204" pitchFamily="34" charset="-128"/>
              </a:rPr>
              <a:t>8</a:t>
            </a:fld>
            <a:endParaRPr 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8658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4936" y="870155"/>
            <a:ext cx="10471355" cy="769441"/>
          </a:xfrm>
          <a:prstGeom prst="rect">
            <a:avLst/>
          </a:prstGeom>
          <a:noFill/>
        </p:spPr>
        <p:txBody>
          <a:bodyPr wrap="square" rtlCol="0">
            <a:spAutoFit/>
          </a:bodyPr>
          <a:lstStyle/>
          <a:p>
            <a:pPr algn="ctr"/>
            <a:r>
              <a:rPr lang="el-GR" sz="44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Κυριότερα στοιχεία</a:t>
            </a:r>
            <a:endParaRPr lang="en-US" sz="4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extBox 3"/>
          <p:cNvSpPr txBox="1"/>
          <p:nvPr/>
        </p:nvSpPr>
        <p:spPr>
          <a:xfrm>
            <a:off x="1898060" y="1814051"/>
            <a:ext cx="8545105" cy="1077218"/>
          </a:xfrm>
          <a:prstGeom prst="rect">
            <a:avLst/>
          </a:prstGeom>
          <a:noFill/>
        </p:spPr>
        <p:txBody>
          <a:bodyPr wrap="square" rtlCol="0">
            <a:spAutoFit/>
          </a:bodyPr>
          <a:lstStyle/>
          <a:p>
            <a:pPr algn="ctr"/>
            <a:r>
              <a:rPr lang="el-GR"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Περιστατικά καρκίνου</a:t>
            </a:r>
          </a:p>
          <a:p>
            <a:pPr algn="ctr"/>
            <a:r>
              <a:rPr lang="el-GR"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Κάτοικοι</a:t>
            </a:r>
            <a:r>
              <a:rPr lang="en-US"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l-GR" sz="3200"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Κύπρου</a:t>
            </a:r>
            <a:endParaRPr lang="en-US"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itle 4"/>
          <p:cNvSpPr>
            <a:spLocks noGrp="1"/>
          </p:cNvSpPr>
          <p:nvPr>
            <p:ph type="title"/>
          </p:nvPr>
        </p:nvSpPr>
        <p:spPr>
          <a:xfrm>
            <a:off x="1141412" y="494072"/>
            <a:ext cx="10058400" cy="5316794"/>
          </a:xfrm>
        </p:spPr>
        <p:txBody>
          <a:bodyPr/>
          <a:lstStyle/>
          <a:p>
            <a:pPr algn="ctr"/>
            <a:r>
              <a:rPr lang="el-GR"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l-GR"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l-GR"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l-GR"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l-GR"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1998-201</a:t>
            </a:r>
            <a:r>
              <a:rPr lang="en-US" dirty="0" smtClean="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5</a:t>
            </a:r>
            <a:endParaRPr lang="en-US"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Slide Number Placeholder 6"/>
          <p:cNvSpPr>
            <a:spLocks noGrp="1"/>
          </p:cNvSpPr>
          <p:nvPr>
            <p:ph type="sldNum" sz="quarter" idx="12"/>
          </p:nvPr>
        </p:nvSpPr>
        <p:spPr>
          <a:xfrm>
            <a:off x="11049755" y="6186949"/>
            <a:ext cx="1142245" cy="669925"/>
          </a:xfrm>
        </p:spPr>
        <p:txBody>
          <a:bodyPr/>
          <a:lstStyle/>
          <a:p>
            <a:fld id="{B7E977E6-CB68-4AEE-B8ED-5A64B7D883D6}" type="slidenum">
              <a:rPr lang="en-US" smtClean="0"/>
              <a:t>9</a:t>
            </a:fld>
            <a:endParaRPr lang="en-US" dirty="0"/>
          </a:p>
        </p:txBody>
      </p:sp>
    </p:spTree>
    <p:extLst>
      <p:ext uri="{BB962C8B-B14F-4D97-AF65-F5344CB8AC3E}">
        <p14:creationId xmlns:p14="http://schemas.microsoft.com/office/powerpoint/2010/main" val="3866182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ΑΡΧΕΙΟ ΚΑΡΚΙΝΟΥ ΕΛ" id="{4D75E5E6-1124-45F4-B5A9-4D248A0E7D23}" vid="{F2115AF9-EB1F-454B-8496-2A844ABADA56}"/>
    </a:ext>
  </a:extLst>
</a:theme>
</file>

<file path=ppt/theme/theme2.xml><?xml version="1.0" encoding="utf-8"?>
<a:theme xmlns:a="http://schemas.openxmlformats.org/drawingml/2006/main" name="1_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ΑΡΧΕΙΟ ΚΑΡΚΙΝΟΥ ΕΛ" id="{4D75E5E6-1124-45F4-B5A9-4D248A0E7D23}" vid="{F2115AF9-EB1F-454B-8496-2A844ABADA5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ΑΡΧΕΙΟ ΚΑΡΚΙΝΟΥ ΕΛ</Template>
  <TotalTime>2359</TotalTime>
  <Words>1761</Words>
  <Application>Microsoft Office PowerPoint</Application>
  <PresentationFormat>Widescreen</PresentationFormat>
  <Paragraphs>418</Paragraphs>
  <Slides>24</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Arial Unicode MS</vt:lpstr>
      <vt:lpstr>MS PGothic</vt:lpstr>
      <vt:lpstr>arial</vt:lpstr>
      <vt:lpstr>arial</vt:lpstr>
      <vt:lpstr>Calibri</vt:lpstr>
      <vt:lpstr>Century Gothic</vt:lpstr>
      <vt:lpstr>Times New Roman</vt:lpstr>
      <vt:lpstr>Verdana</vt:lpstr>
      <vt:lpstr>Wingdings</vt:lpstr>
      <vt:lpstr>Wingdings 3</vt:lpstr>
      <vt:lpstr>Slice</vt:lpstr>
      <vt:lpstr>1_Slice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1998-2015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Demetriou  Anna</dc:creator>
  <cp:lastModifiedBy>Demetriou  Anna</cp:lastModifiedBy>
  <cp:revision>180</cp:revision>
  <cp:lastPrinted>2017-09-20T12:06:27Z</cp:lastPrinted>
  <dcterms:created xsi:type="dcterms:W3CDTF">2017-08-17T06:13:45Z</dcterms:created>
  <dcterms:modified xsi:type="dcterms:W3CDTF">2018-06-01T05:23:40Z</dcterms:modified>
</cp:coreProperties>
</file>